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5"/>
  </p:notesMasterIdLst>
  <p:sldIdLst>
    <p:sldId id="257" r:id="rId2"/>
    <p:sldId id="262" r:id="rId3"/>
    <p:sldId id="279" r:id="rId4"/>
    <p:sldId id="280" r:id="rId5"/>
    <p:sldId id="283" r:id="rId6"/>
    <p:sldId id="285" r:id="rId7"/>
    <p:sldId id="286" r:id="rId8"/>
    <p:sldId id="284" r:id="rId9"/>
    <p:sldId id="287" r:id="rId10"/>
    <p:sldId id="288" r:id="rId11"/>
    <p:sldId id="289" r:id="rId12"/>
    <p:sldId id="290" r:id="rId13"/>
    <p:sldId id="291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D8BAC-3BEA-45AA-849D-F16C299202DA}" type="datetimeFigureOut">
              <a:rPr lang="ru-RU" smtClean="0"/>
              <a:pPr/>
              <a:t>23.04.2025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1AECA-DD32-4E35-9840-BF78E6659B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51AECA-DD32-4E35-9840-BF78E6659BD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057400"/>
            <a:ext cx="8534400" cy="17526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effectLst/>
              </a:rPr>
              <a:t>Игровой практикум для родителей</a:t>
            </a:r>
            <a:br>
              <a:rPr lang="ru-RU" dirty="0" smtClean="0">
                <a:effectLst/>
              </a:rPr>
            </a:br>
            <a:endParaRPr lang="ru-RU" dirty="0">
              <a:effectLst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257800" y="4419600"/>
            <a:ext cx="3505200" cy="1600200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dirty="0" smtClean="0"/>
              <a:t>Прокопович Елена Николаевна</a:t>
            </a:r>
          </a:p>
          <a:p>
            <a:pPr algn="ctr">
              <a:buNone/>
            </a:pPr>
            <a:r>
              <a:rPr lang="ru-RU" dirty="0" smtClean="0"/>
              <a:t>старший воспитатель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098" name="AutoShape 2" descr="C:\Users\%D0%9F%D0%B0%D0%B2%D0%B5%D0%BB\Downloads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100" name="AutoShape 4" descr="C:\Users\%D0%9F%D0%B0%D0%B2%D0%B5%D0%BB\Downloads\i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09600" y="3048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общеобразовательная школа №5»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9801C82E-7A26-4A44-907B-17B8775CB53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924800" y="24680"/>
            <a:ext cx="1143000" cy="10971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«просветительский клуб для родителей»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2971800"/>
            <a:ext cx="25146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Ребенок не может выбросить игрушку, которая сломалась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0600" y="1371600"/>
            <a:ext cx="24384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Жертва: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«Что же нужно просто потерпеть»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19800" y="4191000"/>
            <a:ext cx="25908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«Ты мне нравишься таким, какой ты есть. Чем я тебе могу помочь?»</a:t>
            </a:r>
            <a:endParaRPr lang="ru-RU" sz="20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3733800" y="23622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810000" y="4572000"/>
            <a:ext cx="1752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914400" y="1752600"/>
            <a:ext cx="2743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Ситуация – неудачи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67200" y="990600"/>
            <a:ext cx="3581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Карточка СТЕРЕОТИПЫ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67400" y="3733800"/>
            <a:ext cx="2819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Инструмент похвалить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«просветительский клуб для родителей»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76200" y="1143000"/>
          <a:ext cx="8915400" cy="53644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77947"/>
                <a:gridCol w="2603612"/>
                <a:gridCol w="2799367"/>
                <a:gridCol w="1934474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Инструмент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Алгоритм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Фразы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Ситуации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5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Похвалить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1.Принять</a:t>
                      </a:r>
                      <a:r>
                        <a:rPr lang="ru-RU" baseline="0" dirty="0" smtClean="0"/>
                        <a:t> эмоции ребенка.</a:t>
                      </a:r>
                    </a:p>
                    <a:p>
                      <a:pPr algn="l"/>
                      <a:r>
                        <a:rPr lang="ru-RU" baseline="0" dirty="0" smtClean="0"/>
                        <a:t>2.Дать поддержку.</a:t>
                      </a:r>
                    </a:p>
                    <a:p>
                      <a:pPr algn="l"/>
                      <a:r>
                        <a:rPr lang="ru-RU" baseline="0" dirty="0" smtClean="0"/>
                        <a:t>3. Похвалить за отношение к делу, за качества личности, за процесс и частичный результат.</a:t>
                      </a:r>
                    </a:p>
                    <a:p>
                      <a:pPr algn="l"/>
                      <a:r>
                        <a:rPr lang="ru-RU" baseline="0" dirty="0" smtClean="0"/>
                        <a:t>4. Предложить альтернативы в решении практической задачи.</a:t>
                      </a:r>
                    </a:p>
                    <a:p>
                      <a:pPr algn="l"/>
                      <a:r>
                        <a:rPr lang="ru-RU" baseline="0" dirty="0" smtClean="0"/>
                        <a:t>5. Договориться с ребенком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Я тебя понимаю;</a:t>
                      </a:r>
                    </a:p>
                    <a:p>
                      <a:r>
                        <a:rPr lang="ru-RU" dirty="0" smtClean="0"/>
                        <a:t>2.</a:t>
                      </a:r>
                      <a:r>
                        <a:rPr lang="ru-RU" baseline="0" dirty="0" smtClean="0"/>
                        <a:t> Ты мне нравишься такой, какой  ты есть… Я тебя люблю….</a:t>
                      </a:r>
                    </a:p>
                    <a:p>
                      <a:r>
                        <a:rPr lang="ru-RU" baseline="0" dirty="0" smtClean="0"/>
                        <a:t>3. Я вижу, как ты относишься к делу; Я вижу ты такой аккуратный, честный, смелый. Я вижу, ты аккуратно складываешь, хорошо делаешь…; У тебя получилась хорошая поделка.</a:t>
                      </a:r>
                    </a:p>
                    <a:p>
                      <a:r>
                        <a:rPr lang="ru-RU" baseline="0" dirty="0" smtClean="0"/>
                        <a:t>4.Кто тебе поможет мама или папа?</a:t>
                      </a:r>
                    </a:p>
                    <a:p>
                      <a:r>
                        <a:rPr lang="ru-RU" baseline="0" dirty="0" smtClean="0"/>
                        <a:t>5. Я рада, что ты принял решение.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Ситуация</a:t>
                      </a:r>
                      <a:r>
                        <a:rPr lang="ru-RU" baseline="0" dirty="0" smtClean="0"/>
                        <a:t> возникновения неудачи ребенка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«просветительский клуб для родителей»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2971800"/>
            <a:ext cx="25146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Ребенок бьет родителя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0600" y="1371600"/>
            <a:ext cx="24384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Нравоучение: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«Каждый человек должен трудиться»,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«Ты должен уважать взрослых»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19800" y="4191000"/>
            <a:ext cx="25908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«Ты много значишь для меня»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Спокойно поговорить с ребенком, не оценивая его поступок, разобраться в причинах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3733800" y="23622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810000" y="4572000"/>
            <a:ext cx="1752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914400" y="1752600"/>
            <a:ext cx="2743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Ситуация – Агрессивные поступки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67200" y="990600"/>
            <a:ext cx="3581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Карточка СТЕРЕОТИПЫ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67400" y="3733800"/>
            <a:ext cx="2819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Инструмент поддержка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«поддержка»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28600" y="762000"/>
          <a:ext cx="8915400" cy="591312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77947"/>
                <a:gridCol w="2603612"/>
                <a:gridCol w="2799367"/>
                <a:gridCol w="1934474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Инструмент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Алгоритм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Фразы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Ситуации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5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Поддержка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1.Проговорить</a:t>
                      </a:r>
                      <a:r>
                        <a:rPr lang="ru-RU" baseline="0" dirty="0" smtClean="0"/>
                        <a:t> эмоции ребенка.</a:t>
                      </a:r>
                    </a:p>
                    <a:p>
                      <a:pPr algn="l"/>
                      <a:r>
                        <a:rPr lang="ru-RU" baseline="0" dirty="0" smtClean="0"/>
                        <a:t>2.Дать физический выход эмоции (потопать, попрыгать, умыться).</a:t>
                      </a:r>
                    </a:p>
                    <a:p>
                      <a:pPr algn="l"/>
                      <a:r>
                        <a:rPr lang="ru-RU" baseline="0" dirty="0" smtClean="0"/>
                        <a:t>3. Дать поддержку ребенку.</a:t>
                      </a:r>
                    </a:p>
                    <a:p>
                      <a:pPr algn="l"/>
                      <a:r>
                        <a:rPr lang="ru-RU" baseline="0" dirty="0" smtClean="0"/>
                        <a:t>4. Найти причину гнева ребенка (непереносимая беспомощность. Нарушение психологических или физических границ)</a:t>
                      </a:r>
                    </a:p>
                    <a:p>
                      <a:pPr algn="l"/>
                      <a:r>
                        <a:rPr lang="ru-RU" baseline="0" dirty="0" smtClean="0"/>
                        <a:t>5. Помощь ребенку в защите своих границ.</a:t>
                      </a:r>
                    </a:p>
                    <a:p>
                      <a:pPr algn="l"/>
                      <a:r>
                        <a:rPr lang="ru-RU" baseline="0" dirty="0" smtClean="0"/>
                        <a:t>6. Договориться с ребенком.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Я тебя понимаю;</a:t>
                      </a:r>
                    </a:p>
                    <a:p>
                      <a:r>
                        <a:rPr lang="ru-RU" dirty="0" smtClean="0"/>
                        <a:t>2.</a:t>
                      </a:r>
                      <a:r>
                        <a:rPr lang="ru-RU" baseline="0" dirty="0" smtClean="0"/>
                        <a:t> Давай подышим как кит, давай потопаем ножками, пойдем умоемся.</a:t>
                      </a:r>
                    </a:p>
                    <a:p>
                      <a:r>
                        <a:rPr lang="ru-RU" baseline="0" dirty="0" smtClean="0"/>
                        <a:t>3. Ты мне нравишься такой, какой  ты есть… Я тебя люблю.</a:t>
                      </a:r>
                    </a:p>
                    <a:p>
                      <a:r>
                        <a:rPr lang="ru-RU" baseline="0" dirty="0" smtClean="0"/>
                        <a:t>4.Что случилось? Я тебе всегда помогу.</a:t>
                      </a:r>
                    </a:p>
                    <a:p>
                      <a:r>
                        <a:rPr lang="ru-RU" baseline="0" dirty="0" smtClean="0"/>
                        <a:t>5. Предложить ребенку фразы, защищающие его границы «Мне не нравится с тобой играть вот так», «Это моя игрушка, не трогай ее пожалуйста»</a:t>
                      </a:r>
                    </a:p>
                    <a:p>
                      <a:r>
                        <a:rPr lang="ru-RU" baseline="0" dirty="0" smtClean="0"/>
                        <a:t>6. Я рада, что ты принял решение.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Агрессивное поведение ребенка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219200"/>
            <a:ext cx="8686800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наиболее значимым направлением нашей работы является сотрудничество с семьей воспитанников. </a:t>
            </a:r>
            <a:br>
              <a:rPr lang="ru-RU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ru-RU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Picture 6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2819400"/>
            <a:ext cx="5410200" cy="35134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86868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Подсказки для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родителей. </a:t>
            </a:r>
            <a:b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</a:b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Игровой практикум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b="1" dirty="0" err="1" smtClean="0"/>
              <a:t>Страх-Активное</a:t>
            </a:r>
            <a:r>
              <a:rPr lang="ru-RU" b="1" dirty="0" smtClean="0"/>
              <a:t> слушание (</a:t>
            </a:r>
            <a:r>
              <a:rPr lang="ru-RU" b="1" dirty="0" err="1" smtClean="0"/>
              <a:t>Эмпаия</a:t>
            </a:r>
            <a:r>
              <a:rPr lang="ru-RU" b="1" dirty="0" smtClean="0"/>
              <a:t>);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«</a:t>
            </a:r>
            <a:r>
              <a:rPr lang="ru-RU" b="1" dirty="0" err="1" smtClean="0"/>
              <a:t>Хотелки</a:t>
            </a:r>
            <a:r>
              <a:rPr lang="ru-RU" b="1" dirty="0" smtClean="0"/>
              <a:t>»-Установить правила (Правила);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Физическое состояние- Позаботиться;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Неудачи- Похвалить;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Непослушание- Внимание;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/>
              <a:t>Агрессивные поступки – дать защиту психологических и физических границ (Поддержка)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«просветительский клуб для родителей»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2667000"/>
            <a:ext cx="25146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Боится идти к стоматологу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8200" y="1371600"/>
            <a:ext cx="22860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Угрозы: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«Если ты не прекратишь кричать, я уйду. Если это еще раз повторится, я возьму ремень»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800600" y="4191000"/>
            <a:ext cx="20574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«Бояться- это нормально. Я помогу тебе успокоиться».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Описать чувства и эмоции ребенка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3733800" y="23622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971800" y="4267200"/>
            <a:ext cx="1752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04800" y="1981200"/>
            <a:ext cx="2667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Ситуация - Страхи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29200" y="990600"/>
            <a:ext cx="3581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Карточка СТЕРЕОТИПЫ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57800" y="3733800"/>
            <a:ext cx="2819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Инструмент ЭМПАТИЯ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0" y="4191000"/>
            <a:ext cx="2121381" cy="251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1371600"/>
            <a:ext cx="1923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«просветительский клуб для родителей»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28600" y="1447800"/>
          <a:ext cx="8610600" cy="43906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2514600"/>
                <a:gridCol w="2703662"/>
                <a:gridCol w="1868338"/>
              </a:tblGrid>
              <a:tr h="155603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Инструмент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Алгоритм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Фразы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Ситуации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5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/>
                        <a:t>Эмпатия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1.Эмоциональное </a:t>
                      </a:r>
                      <a:r>
                        <a:rPr lang="ru-RU" dirty="0" err="1" smtClean="0"/>
                        <a:t>контейнирование</a:t>
                      </a:r>
                      <a:r>
                        <a:rPr lang="ru-RU" dirty="0" smtClean="0"/>
                        <a:t>;</a:t>
                      </a:r>
                    </a:p>
                    <a:p>
                      <a:pPr algn="l"/>
                      <a:r>
                        <a:rPr lang="ru-RU" dirty="0" smtClean="0"/>
                        <a:t>2. Поддержка ребенка;</a:t>
                      </a:r>
                    </a:p>
                    <a:p>
                      <a:pPr algn="l"/>
                      <a:r>
                        <a:rPr lang="ru-RU" dirty="0" smtClean="0"/>
                        <a:t>3. Дать альтернативное решение практической</a:t>
                      </a:r>
                      <a:r>
                        <a:rPr lang="ru-RU" baseline="0" dirty="0" smtClean="0"/>
                        <a:t> задачи;</a:t>
                      </a:r>
                    </a:p>
                    <a:p>
                      <a:pPr algn="l"/>
                      <a:r>
                        <a:rPr lang="ru-RU" baseline="0" dirty="0" smtClean="0"/>
                        <a:t>4. Договориться с ребенком.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1. Я тебя понимаю;</a:t>
                      </a:r>
                    </a:p>
                    <a:p>
                      <a:r>
                        <a:rPr lang="ru-RU" dirty="0" smtClean="0"/>
                        <a:t>2.</a:t>
                      </a:r>
                      <a:r>
                        <a:rPr lang="ru-RU" baseline="0" dirty="0" smtClean="0"/>
                        <a:t> Ты мне нравишься такой, какой  ты есть… Я тебя люблю….</a:t>
                      </a:r>
                    </a:p>
                    <a:p>
                      <a:r>
                        <a:rPr lang="ru-RU" baseline="0" dirty="0" smtClean="0"/>
                        <a:t>3. Что тебе поможет? Может быть ты мишку с собой возьмешь или папе позвоним?</a:t>
                      </a:r>
                    </a:p>
                    <a:p>
                      <a:r>
                        <a:rPr lang="ru-RU" baseline="0" dirty="0" smtClean="0"/>
                        <a:t>4. Я рада, что ты принял решение.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Страх,</a:t>
                      </a:r>
                      <a:r>
                        <a:rPr lang="ru-RU" baseline="0" dirty="0" smtClean="0"/>
                        <a:t> тревога ребенка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«просветительский клуб для родителей»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" y="2667000"/>
            <a:ext cx="25146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Хочет играть на телефоне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48200" y="1295400"/>
            <a:ext cx="22860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Приказы: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«Сейчас же перестань!» «Убери!»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«Быстро в кровать!»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«Замолчи!»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38600" y="4343400"/>
            <a:ext cx="20574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«Ты сейчас плачешь? А ты плачешь громко или тихо?»</a:t>
            </a:r>
            <a:endParaRPr lang="ru-RU" sz="20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2971800" y="2819400"/>
            <a:ext cx="106680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743200" y="4419600"/>
            <a:ext cx="1295400" cy="381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304800" y="1981200"/>
            <a:ext cx="26670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>
                <a:solidFill>
                  <a:schemeClr val="tx1"/>
                </a:solidFill>
              </a:rPr>
              <a:t>Хотелки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191000" y="914400"/>
            <a:ext cx="3581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Карточка СТЕРЕОТИПЫ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876800" y="3505200"/>
            <a:ext cx="2819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Инструмент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038600" y="4038600"/>
            <a:ext cx="2133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Отвлечение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477000" y="4038600"/>
            <a:ext cx="2133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Стратегия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477000" y="4343400"/>
            <a:ext cx="20574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Проговорить правила семьи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Мама и папа за крик ничего не дают. Хочешь я тебе расскажу как это получить?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Установить правила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28600" y="1143000"/>
          <a:ext cx="8686800" cy="484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2514600"/>
                <a:gridCol w="2703662"/>
                <a:gridCol w="1944538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Инструмент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Алгоритм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Фразы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Ситуации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57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Установка</a:t>
                      </a:r>
                      <a:r>
                        <a:rPr lang="ru-RU" baseline="0" dirty="0" smtClean="0"/>
                        <a:t> правил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1.</a:t>
                      </a:r>
                      <a:r>
                        <a:rPr lang="ru-RU" baseline="0" dirty="0" smtClean="0"/>
                        <a:t> Привлечь внимание ребенка</a:t>
                      </a:r>
                      <a:r>
                        <a:rPr lang="ru-RU" dirty="0" smtClean="0"/>
                        <a:t>;</a:t>
                      </a:r>
                    </a:p>
                    <a:p>
                      <a:pPr algn="l"/>
                      <a:r>
                        <a:rPr lang="ru-RU" dirty="0" smtClean="0"/>
                        <a:t>2. Уточнить чего хочет ребенок;</a:t>
                      </a:r>
                    </a:p>
                    <a:p>
                      <a:pPr algn="l"/>
                      <a:r>
                        <a:rPr lang="ru-RU" dirty="0" smtClean="0"/>
                        <a:t>3. Проговорить,</a:t>
                      </a:r>
                      <a:r>
                        <a:rPr lang="ru-RU" baseline="0" dirty="0" smtClean="0"/>
                        <a:t> что ребенок делает и для чего</a:t>
                      </a:r>
                      <a:r>
                        <a:rPr lang="ru-RU" dirty="0" smtClean="0"/>
                        <a:t>;</a:t>
                      </a:r>
                      <a:endParaRPr lang="ru-RU" baseline="0" dirty="0" smtClean="0"/>
                    </a:p>
                    <a:p>
                      <a:pPr algn="l"/>
                      <a:r>
                        <a:rPr lang="ru-RU" baseline="0" dirty="0" smtClean="0"/>
                        <a:t>4. Проговорить правила с ребенком. Показать какое поведение поощряемо и как.</a:t>
                      </a:r>
                    </a:p>
                    <a:p>
                      <a:pPr algn="l"/>
                      <a:r>
                        <a:rPr lang="ru-RU" baseline="0" dirty="0" smtClean="0"/>
                        <a:t>5. Договориться с ребенком.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baseline="0" dirty="0" smtClean="0"/>
                        <a:t>1. Визуальный, тактильный контакт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baseline="0" dirty="0" smtClean="0"/>
                        <a:t>2. Я правильно тебя понял, ты хочешь…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baseline="0" dirty="0" smtClean="0"/>
                        <a:t>3. За крик мама/папа ничего не дают.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baseline="0" dirty="0" smtClean="0"/>
                        <a:t>4.Я знаю, как тебе получить это….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baseline="0" dirty="0" smtClean="0"/>
                        <a:t>Проговорить правила. Из всего чего «нельзя» сделать «можно».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baseline="0" dirty="0" smtClean="0"/>
                        <a:t>5.Я рада, что ты принял решение.</a:t>
                      </a:r>
                    </a:p>
                    <a:p>
                      <a:pPr marL="342900" indent="-342900"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Ребенок</a:t>
                      </a:r>
                      <a:r>
                        <a:rPr lang="ru-RU" baseline="0" dirty="0" smtClean="0"/>
                        <a:t> активно требует материальные и развлекательные блага. Непослушание ребенка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«просветительский клуб для родителей»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066800" y="2971800"/>
            <a:ext cx="25146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На прогулке ребенок отказывается идти сам. Просится на руки.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800600" y="1371600"/>
            <a:ext cx="2438400" cy="213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Угрозы: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«Если ты не прекратишь кричать, я уйду. Дома будешь стоять в углу.»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19800" y="4191000"/>
            <a:ext cx="25908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«Давай мы сейчас это сделаем, а потом  отдохнем, попьем/ поедим…)</a:t>
            </a:r>
            <a:endParaRPr lang="ru-RU" sz="20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3733800" y="2362200"/>
            <a:ext cx="914400" cy="685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3810000" y="4572000"/>
            <a:ext cx="1752600" cy="533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Прямоугольник 7"/>
          <p:cNvSpPr/>
          <p:nvPr/>
        </p:nvSpPr>
        <p:spPr>
          <a:xfrm>
            <a:off x="533400" y="1752600"/>
            <a:ext cx="31242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Ситуация – Физическое состояние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67200" y="990600"/>
            <a:ext cx="35814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Карточка СТЕРЕОТИПЫ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67400" y="3733800"/>
            <a:ext cx="2819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Инструмент ЗАБОТА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effectLst/>
              </a:rPr>
              <a:t>позаботиться </a:t>
            </a:r>
            <a:endParaRPr lang="ru-RU" dirty="0"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228600" y="1143000"/>
          <a:ext cx="8686800" cy="45720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0"/>
                <a:gridCol w="2514600"/>
                <a:gridCol w="2703662"/>
                <a:gridCol w="1944538"/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Инструмент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Алгоритм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Фразы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Ситуации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2685763">
                <a:tc>
                  <a:txBody>
                    <a:bodyPr/>
                    <a:lstStyle/>
                    <a:p>
                      <a:r>
                        <a:rPr lang="ru-RU" dirty="0" smtClean="0"/>
                        <a:t>Позаботиться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ru-RU" dirty="0" smtClean="0"/>
                        <a:t>1. Принять эмоции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ребенка.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dirty="0" smtClean="0"/>
                        <a:t>2. Уточнить, что хочет ребенок. Позаботиться о его физическом комфорте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dirty="0" smtClean="0"/>
                        <a:t>3. Предложить ему делать</a:t>
                      </a:r>
                      <a:r>
                        <a:rPr lang="ru-RU" baseline="0" dirty="0" smtClean="0"/>
                        <a:t> также самостоятельно.</a:t>
                      </a:r>
                    </a:p>
                    <a:p>
                      <a:pPr marL="342900" indent="-342900" algn="l">
                        <a:buNone/>
                      </a:pPr>
                      <a:r>
                        <a:rPr lang="ru-RU" baseline="0" dirty="0" smtClean="0"/>
                        <a:t>4. Договориться с ребенком</a:t>
                      </a:r>
                      <a:endParaRPr lang="ru-RU" dirty="0" smtClean="0"/>
                    </a:p>
                    <a:p>
                      <a:pPr marL="342900" indent="-342900" algn="l">
                        <a:buAutoNum type="arabicPeriod"/>
                      </a:pPr>
                      <a:endParaRPr lang="ru-RU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l">
                        <a:buAutoNum type="arabicPeriod"/>
                      </a:pPr>
                      <a:r>
                        <a:rPr lang="ru-RU" baseline="0" dirty="0" smtClean="0"/>
                        <a:t>Я тебя прекрасно понимаю.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baseline="0" dirty="0" smtClean="0"/>
                        <a:t>А что ты хочешь, кушать, отдохнуть?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baseline="0" dirty="0" smtClean="0"/>
                        <a:t>Если ты хочешь в туалет, вот горшок.</a:t>
                      </a:r>
                    </a:p>
                    <a:p>
                      <a:pPr marL="342900" indent="-342900" algn="l">
                        <a:buAutoNum type="arabicPeriod"/>
                      </a:pPr>
                      <a:r>
                        <a:rPr lang="ru-RU" baseline="0" dirty="0" smtClean="0"/>
                        <a:t>Я рада, что ты принял решение</a:t>
                      </a:r>
                    </a:p>
                    <a:p>
                      <a:pPr marL="342900" indent="-342900" algn="l">
                        <a:buAutoNum type="arabicPeriod"/>
                      </a:pPr>
                      <a:endParaRPr lang="ru-RU" baseline="0" dirty="0" smtClean="0"/>
                    </a:p>
                    <a:p>
                      <a:pPr marL="342900" indent="-342900">
                        <a:buNone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Потребности</a:t>
                      </a:r>
                      <a:r>
                        <a:rPr lang="ru-RU" baseline="0" dirty="0" smtClean="0"/>
                        <a:t> в физическом комфорте ребенка (ребенку больно, ребенок хочет есть, пить, хочет спать)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1324</TotalTime>
  <Words>908</Words>
  <PresentationFormat>Экран (4:3)</PresentationFormat>
  <Paragraphs>147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Игровой практикум для родителей </vt:lpstr>
      <vt:lpstr>наиболее значимым направлением нашей работы является сотрудничество с семьей воспитанников.  </vt:lpstr>
      <vt:lpstr>Подсказки для родителей.  Игровой практикум </vt:lpstr>
      <vt:lpstr>«просветительский клуб для родителей» </vt:lpstr>
      <vt:lpstr>«просветительский клуб для родителей» </vt:lpstr>
      <vt:lpstr>«просветительский клуб для родителей» </vt:lpstr>
      <vt:lpstr>Установить правила </vt:lpstr>
      <vt:lpstr>«просветительский клуб для родителей» </vt:lpstr>
      <vt:lpstr>позаботиться </vt:lpstr>
      <vt:lpstr>«просветительский клуб для родителей» </vt:lpstr>
      <vt:lpstr>«просветительский клуб для родителей» </vt:lpstr>
      <vt:lpstr>«просветительский клуб для родителей» </vt:lpstr>
      <vt:lpstr>«поддержка»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Павел</cp:lastModifiedBy>
  <cp:revision>120</cp:revision>
  <dcterms:created xsi:type="dcterms:W3CDTF">2024-12-11T03:02:11Z</dcterms:created>
  <dcterms:modified xsi:type="dcterms:W3CDTF">2025-04-23T01:58:31Z</dcterms:modified>
</cp:coreProperties>
</file>