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72" r:id="rId12"/>
    <p:sldId id="273" r:id="rId13"/>
    <p:sldId id="274" r:id="rId14"/>
    <p:sldId id="275" r:id="rId15"/>
    <p:sldId id="265" r:id="rId16"/>
    <p:sldId id="269" r:id="rId17"/>
    <p:sldId id="266" r:id="rId18"/>
    <p:sldId id="267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98235-229A-4701-8564-BAF47AC73F5E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979D1-20F2-42D4-9458-F1D190EE60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5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979D1-20F2-42D4-9458-F1D190EE605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3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Екатерина\Desktop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799754" cy="71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6561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№5»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18002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ОРГАНИЗАЦИЯ ПРОСВЕТИТЕЛЬСКОГО КЛУБА ДЛЯ РОДИТЕЛЬСКОЙ ОБЩЕСТВЕННОСТИ ПО ВОПРОСУ РАЗВИТИЯ ЭМОЦИОНАЛЬНОГО ИНТЕЛЛЕКТА У ДЕТЕЙ ДОШКОЛЬНОГО ВОЗРАСТА                                                 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01C82E-7A26-4A44-907B-17B8775CB5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300" y="39123"/>
            <a:ext cx="1143000" cy="109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51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346" y="-142900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для родителей»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400" b="1" cap="all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Управление эмоциями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b="1" cap="all" dirty="0">
              <a:ln w="9000" cmpd="sng">
                <a:solidFill>
                  <a:srgbClr val="C3986D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C3986D">
                      <a:shade val="20000"/>
                      <a:satMod val="245000"/>
                    </a:srgbClr>
                  </a:gs>
                  <a:gs pos="43000">
                    <a:srgbClr val="C3986D">
                      <a:satMod val="255000"/>
                    </a:srgbClr>
                  </a:gs>
                  <a:gs pos="48000">
                    <a:srgbClr val="C3986D">
                      <a:shade val="85000"/>
                      <a:satMod val="255000"/>
                    </a:srgbClr>
                  </a:gs>
                  <a:gs pos="100000">
                    <a:srgbClr val="C3986D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Franklin Gothic Book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b="1" cap="all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Осознание.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Franklin Gothic Book"/>
              </a:rPr>
              <a:t>Способы контроля и управления эмоциями заключаются во включении интеллектуальных процессов  в анализ возникающих ситуаций.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Franklin Gothic Book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b="1" cap="all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Техники </a:t>
            </a:r>
            <a:r>
              <a:rPr lang="ru-RU" sz="2000" b="1" cap="all" dirty="0" err="1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саморегуляции</a:t>
            </a:r>
            <a:r>
              <a:rPr lang="ru-RU" sz="2000" b="1" cap="all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.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Franklin Gothic Book"/>
              </a:rPr>
              <a:t>Дыхательная гимнастика, интенсивная мышечная нагрузка, интеллектуальный анализ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Book"/>
              </a:rPr>
              <a:t> эмоций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Franklin Gothic Book"/>
              </a:rPr>
              <a:t>, смена деятельности, использование музыки, релаксация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Book"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0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8" name="Picture 3" descr="C:\Users\Павел\Downloads\IMG-20250314-WA006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9" y="3964560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Павел\Downloads\IMG-20250314-WA006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513" y="3929991"/>
            <a:ext cx="3404552" cy="255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4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39700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 для родителей»</a:t>
            </a: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075240" cy="4680521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000" b="1" cap="all" dirty="0">
                <a:ln w="9000" cmpd="sng">
                  <a:solidFill>
                    <a:srgbClr val="C3986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Franklin Gothic Book"/>
              </a:rPr>
              <a:t>Типичные ошибки родителей в отношении эмоций своих детей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2400" b="1" dirty="0">
                <a:solidFill>
                  <a:srgbClr val="A5644E">
                    <a:lumMod val="75000"/>
                  </a:srgbClr>
                </a:solidFill>
                <a:latin typeface="Franklin Gothic Book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Franklin Gothic Book"/>
              </a:rPr>
              <a:t>Попытка чем-нибудь отвлечь ребенка – конфеткой, </a:t>
            </a:r>
            <a:r>
              <a:rPr lang="ru-RU" sz="2400" b="1" dirty="0" smtClean="0">
                <a:solidFill>
                  <a:schemeClr val="tx2"/>
                </a:solidFill>
                <a:latin typeface="Franklin Gothic Book"/>
              </a:rPr>
              <a:t>мультфильмом и </a:t>
            </a:r>
            <a:r>
              <a:rPr lang="ru-RU" sz="2400" b="1" dirty="0">
                <a:solidFill>
                  <a:schemeClr val="tx2"/>
                </a:solidFill>
                <a:latin typeface="Franklin Gothic Book"/>
              </a:rPr>
              <a:t>т.п. 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2400" b="1" dirty="0">
                <a:solidFill>
                  <a:schemeClr val="tx2"/>
                </a:solidFill>
                <a:latin typeface="Franklin Gothic Book"/>
              </a:rPr>
              <a:t> Недооценка значимости эмоций или попытка преуменьшить значимость ситуации. 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2400" b="1" dirty="0">
                <a:solidFill>
                  <a:schemeClr val="tx2"/>
                </a:solidFill>
                <a:latin typeface="Franklin Gothic Book"/>
              </a:rPr>
              <a:t> Попытка заставить ребенка немедленно перестать испытывать эмоцию (например, успокаивать или немедленно предлагать решение проблемы). </a:t>
            </a:r>
          </a:p>
          <a:p>
            <a:pPr marL="0" lvl="0" indent="0" algn="just">
              <a:spcBef>
                <a:spcPts val="0"/>
              </a:spcBef>
            </a:pPr>
            <a:r>
              <a:rPr lang="ru-RU" sz="2400" b="1" dirty="0">
                <a:solidFill>
                  <a:schemeClr val="tx2"/>
                </a:solidFill>
                <a:latin typeface="Franklin Gothic Book"/>
              </a:rPr>
              <a:t> Игнорирование или одергивание ребенка. «Поплачет немного – и сам успокоится».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A5644E">
                    <a:lumMod val="75000"/>
                  </a:srgbClr>
                </a:solidFill>
                <a:latin typeface="Franklin Gothic Book"/>
              </a:rPr>
              <a:t> </a:t>
            </a: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353" y="4271595"/>
            <a:ext cx="3707903" cy="277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-171400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взаимодействия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                 РЕБЁНОК                ПЕДАГОГ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3177498" y="2286629"/>
            <a:ext cx="75209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038736"/>
            <a:ext cx="5328592" cy="375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войная стрелка влево/вправо 7"/>
          <p:cNvSpPr/>
          <p:nvPr/>
        </p:nvSpPr>
        <p:spPr>
          <a:xfrm>
            <a:off x="5652120" y="2280180"/>
            <a:ext cx="75209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9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85" cy="666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395536" y="2302024"/>
            <a:ext cx="2808312" cy="2135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создание оптимальных условий успешной адаптации детей к детскому саду, к детскому коллективу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234160" y="1842584"/>
            <a:ext cx="922016" cy="6099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575320" y="1876456"/>
            <a:ext cx="24384" cy="976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347864" y="1814368"/>
            <a:ext cx="540060" cy="487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347864" y="2996952"/>
            <a:ext cx="2232248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эмоциональное развития детей раннего возраста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5868144" y="2302024"/>
            <a:ext cx="2952328" cy="2351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формирование у детей таких свойств личности, как самостоятельность, уверенность в себе, активность, доброжелательное отношение к людям</a:t>
            </a:r>
          </a:p>
        </p:txBody>
      </p:sp>
    </p:spTree>
    <p:extLst>
      <p:ext uri="{BB962C8B-B14F-4D97-AF65-F5344CB8AC3E}">
        <p14:creationId xmlns:p14="http://schemas.microsoft.com/office/powerpoint/2010/main" val="25195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8" y="0"/>
            <a:ext cx="9126621" cy="700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484783"/>
            <a:ext cx="4237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345" y="2480939"/>
            <a:ext cx="4843507" cy="378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706" y="2088028"/>
            <a:ext cx="478631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23" y="2161058"/>
            <a:ext cx="2262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066" y="1052736"/>
            <a:ext cx="4237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5387"/>
            <a:ext cx="2725148" cy="6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2564904"/>
            <a:ext cx="437197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815" y="1950236"/>
            <a:ext cx="4487673" cy="336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2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801019"/>
            <a:ext cx="9361040" cy="4306224"/>
          </a:xfrm>
        </p:spPr>
        <p:txBody>
          <a:bodyPr/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Продуктивные виды деятельности или творческая работа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132" y="1124744"/>
            <a:ext cx="4237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5359" y="2214902"/>
            <a:ext cx="5059363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004" y="2214902"/>
            <a:ext cx="47545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4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 </a:t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237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8525" y="1729011"/>
            <a:ext cx="5084505" cy="6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021" y="2204864"/>
            <a:ext cx="4801429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844" y="2277913"/>
            <a:ext cx="441649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семейная гостиная»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7" y="1002630"/>
            <a:ext cx="42370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273" y="1714455"/>
            <a:ext cx="37242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6573"/>
            <a:ext cx="4956175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640937"/>
            <a:ext cx="3230809" cy="430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4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6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38113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62880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«Лучший способ сделать детей хорошими – это сделать их счастливыми»</a:t>
            </a:r>
            <a:b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О. Уайльд                                                                            </a:t>
            </a:r>
            <a:r>
              <a:rPr lang="ru-RU" sz="3600" dirty="0">
                <a:solidFill>
                  <a:schemeClr val="tx2"/>
                </a:solidFill>
              </a:rPr>
              <a:t/>
            </a:r>
            <a:br>
              <a:rPr lang="ru-RU" sz="3600" dirty="0">
                <a:solidFill>
                  <a:schemeClr val="tx2"/>
                </a:solidFill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16270"/>
            <a:ext cx="5575548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6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катерина\Desktop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9754" cy="71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наиболее значимым направлением нашей работы является сотрудничество с семьей воспитанников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b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547143"/>
            <a:ext cx="6405816" cy="40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0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катерина\Desktop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799754" cy="71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ВЗАИМОДЕЙСТВИЕ С РОДИТЕЛЯМИ</a:t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133600"/>
            <a:ext cx="3657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«Просветительский клуб»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99877" y="2100137"/>
            <a:ext cx="36576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«Творческая семейная гостиная»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156176" y="98072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195736" y="980728"/>
            <a:ext cx="864096" cy="914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8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Екатерина\Desktop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0255"/>
            <a:ext cx="9799754" cy="71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88840"/>
            <a:ext cx="9145015" cy="3780135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</a:t>
            </a: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3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Формы </a:t>
            </a: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проведения</a:t>
            </a:r>
            <a:b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6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Мастер-класс</a:t>
            </a:r>
            <a: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Семинары</a:t>
            </a:r>
            <a:b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Родительские собрания</a:t>
            </a:r>
            <a:b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Тренинги</a:t>
            </a:r>
            <a:b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Игровой практикум</a:t>
            </a:r>
            <a: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31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88641"/>
            <a:ext cx="9433048" cy="1872207"/>
          </a:xfrm>
        </p:spPr>
        <p:txBody>
          <a:bodyPr>
            <a:normAutofit fontScale="25000" lnSpcReduction="20000"/>
          </a:bodyPr>
          <a:lstStyle/>
          <a:p>
            <a:r>
              <a:rPr lang="ru-RU" sz="14400" dirty="0" smtClean="0">
                <a:solidFill>
                  <a:schemeClr val="tx2"/>
                </a:solidFill>
              </a:rPr>
              <a:t>    </a:t>
            </a:r>
            <a:r>
              <a:rPr lang="ru-RU" sz="1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для </a:t>
            </a:r>
            <a:r>
              <a:rPr lang="ru-RU" sz="1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14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1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144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4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9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7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title" idx="4294967295"/>
          </p:nvPr>
        </p:nvSpPr>
        <p:spPr>
          <a:xfrm>
            <a:off x="-180528" y="274638"/>
            <a:ext cx="9505056" cy="1143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для родителей»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228600" algn="l"/>
              </a:tabLst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Эмоциональный интеллект состоит из четырех основных навыков: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Осознание своих эмоций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Осознание эмоций других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Управление своими эмоциями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Управление эмоциями других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244" y="3717032"/>
            <a:ext cx="4191956" cy="314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24558"/>
            <a:ext cx="3851920" cy="28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«Просветительский клуб для родителей»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Picture 4" descr="C:\Users\Павел\Downloads\IMG-20250314-WA00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097633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7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784" y="-105077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8629" y="0"/>
            <a:ext cx="9513157" cy="141763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для родителей»</a:t>
            </a:r>
            <a:endParaRPr lang="ru-RU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8658" y="1006612"/>
            <a:ext cx="4211960" cy="329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Павел\Downloads\Screenshot_2025-03-14-15-28-26-90_5d13a29903008cae5f4d811d40ce24e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036" y="3759005"/>
            <a:ext cx="2133600" cy="284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C:\Users\Павел\Downloads\Screenshot_2025-03-17-14-11-59-61_5d13a29903008cae5f4d811d40ce24e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18" y="3978203"/>
            <a:ext cx="1905000" cy="2838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7" descr="C:\Users\Павел\Downloads\Screenshot_2025-03-17-14-12-47-44_5d13a29903008cae5f4d811d40ce24e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2644" y="977904"/>
            <a:ext cx="2843212" cy="3455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7002" y="1266195"/>
            <a:ext cx="2738672" cy="2054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808" y="4429382"/>
            <a:ext cx="2875628" cy="2156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8613" y="-142875"/>
            <a:ext cx="98028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«Просветительский клуб для родителей»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b="1" dirty="0"/>
              <a:t>Баулина М. «Как понять свои и чужие эмоции» 200 веселых игр и заданий для развития эмоционального интеллекта; </a:t>
            </a:r>
          </a:p>
          <a:p>
            <a:pPr algn="just">
              <a:buFont typeface="Wingdings" pitchFamily="2" charset="2"/>
              <a:buChar char="§"/>
            </a:pPr>
            <a:r>
              <a:rPr lang="ru-RU" b="1" dirty="0"/>
              <a:t>Сачкова Е. «Мои эмоции» энциклопедия, «Не капризные сказки»;</a:t>
            </a:r>
          </a:p>
          <a:p>
            <a:pPr algn="just">
              <a:buFont typeface="Wingdings" pitchFamily="2" charset="2"/>
              <a:buChar char="§"/>
            </a:pPr>
            <a:r>
              <a:rPr lang="ru-RU" b="1" dirty="0" err="1"/>
              <a:t>Ульева</a:t>
            </a:r>
            <a:r>
              <a:rPr lang="ru-RU" b="1" dirty="0"/>
              <a:t> Е.А. Энциклопедии для малышей в сказках «Что ты чувствуешь», «Эмоции. Сказки про злость, стыд, зависть», «Эмоции. Сказки про страх, обиду и грусть»;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 Тарасевич Л.С. «Сказки для высокочувствительных детей».</a:t>
            </a:r>
          </a:p>
        </p:txBody>
      </p:sp>
    </p:spTree>
    <p:extLst>
      <p:ext uri="{BB962C8B-B14F-4D97-AF65-F5344CB8AC3E}">
        <p14:creationId xmlns:p14="http://schemas.microsoft.com/office/powerpoint/2010/main" val="4282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443</Words>
  <Application>Microsoft Office PowerPoint</Application>
  <PresentationFormat>Экран (4:3)</PresentationFormat>
  <Paragraphs>53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Franklin Gothic Book</vt:lpstr>
      <vt:lpstr>Times New Roman</vt:lpstr>
      <vt:lpstr>Wingdings</vt:lpstr>
      <vt:lpstr>Тема Office</vt:lpstr>
      <vt:lpstr>Муниципальное бюджетное общеобразовательное учреждение   «Средняя общеобразовательная школа №5»   </vt:lpstr>
      <vt:lpstr>Презентация PowerPoint</vt:lpstr>
      <vt:lpstr>наиболее значимым направлением нашей работы является сотрудничество с семьей воспитанников.  </vt:lpstr>
      <vt:lpstr>ВЗАИМОДЕЙСТВИЕ С РОДИТЕЛЯМИ </vt:lpstr>
      <vt:lpstr>                        Формы проведения  Мастер-класс  Семинары  Родительские собрания  Тренинги  Игровой практикум  </vt:lpstr>
      <vt:lpstr>«Просветительский клуб для родителей»</vt:lpstr>
      <vt:lpstr>«Просветительский клуб для родителей»</vt:lpstr>
      <vt:lpstr>«Просветительский клуб для родителей»</vt:lpstr>
      <vt:lpstr>«Просветительский клуб для родителей»</vt:lpstr>
      <vt:lpstr>«Просветительский клуб для родителей»</vt:lpstr>
      <vt:lpstr>«Просветительский клуб  для родителей»</vt:lpstr>
      <vt:lpstr>«Творческая семейная гостиная» </vt:lpstr>
      <vt:lpstr>«Творческая семейная гостиная»  ЦЕЛИ</vt:lpstr>
      <vt:lpstr>«Творческая семейная гостиная» </vt:lpstr>
      <vt:lpstr>«Творческая семейная гостиная» </vt:lpstr>
      <vt:lpstr>«Творческая семейная гостиная» </vt:lpstr>
      <vt:lpstr>«Творческая семейная гостиная»  </vt:lpstr>
      <vt:lpstr>«Творческая семейная гостиная»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 «Средняя общеобразовательная школа №5»</dc:title>
  <dc:creator>Екатерина</dc:creator>
  <cp:lastModifiedBy>Сергей Пономарев</cp:lastModifiedBy>
  <cp:revision>44</cp:revision>
  <dcterms:created xsi:type="dcterms:W3CDTF">2025-03-24T02:34:48Z</dcterms:created>
  <dcterms:modified xsi:type="dcterms:W3CDTF">2025-04-30T09:17:06Z</dcterms:modified>
</cp:coreProperties>
</file>