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6" autoAdjust="0"/>
    <p:restoredTop sz="94434" autoAdjust="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outlineViewPr>
    <p:cViewPr>
      <p:scale>
        <a:sx n="33" d="100"/>
        <a:sy n="33" d="100"/>
      </p:scale>
      <p:origin x="0" y="-150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9DCB9E-8662-43D5-94EA-455B31DFD986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C76BEF-C35B-46BF-BC18-08AB5C4E887A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b="0" dirty="0" smtClean="0">
              <a:solidFill>
                <a:srgbClr val="002060"/>
              </a:solidFill>
            </a:rPr>
            <a:t>Надо кушать помидоры,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Фрукты, овощи, лимоны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Кашу – утром, суп в обед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А на ужин винегрет</a:t>
          </a:r>
          <a:r>
            <a:rPr lang="ru-RU" sz="1400" b="0" dirty="0" smtClean="0"/>
            <a:t/>
          </a:r>
          <a:br>
            <a:rPr lang="ru-RU" sz="1400" b="0" dirty="0" smtClean="0"/>
          </a:br>
          <a:endParaRPr lang="ru-RU" sz="800" dirty="0"/>
        </a:p>
      </dgm:t>
    </dgm:pt>
    <dgm:pt modelId="{39D4D15F-060F-42EC-9270-BA74E9B4A8FD}" type="parTrans" cxnId="{89AF68AE-F98A-4DDC-BB56-10F314691400}">
      <dgm:prSet/>
      <dgm:spPr/>
      <dgm:t>
        <a:bodyPr/>
        <a:lstStyle/>
        <a:p>
          <a:endParaRPr lang="ru-RU"/>
        </a:p>
      </dgm:t>
    </dgm:pt>
    <dgm:pt modelId="{3C15BA70-57B5-4788-8DE5-F9020663C228}" type="sibTrans" cxnId="{89AF68AE-F98A-4DDC-BB56-10F314691400}">
      <dgm:prSet/>
      <dgm:spPr/>
      <dgm:t>
        <a:bodyPr/>
        <a:lstStyle/>
        <a:p>
          <a:endParaRPr lang="ru-RU"/>
        </a:p>
      </dgm:t>
    </dgm:pt>
    <dgm:pt modelId="{9097B197-7398-45D0-A508-5E4B6FC1F1C5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b="0" dirty="0" smtClean="0">
              <a:solidFill>
                <a:srgbClr val="002060"/>
              </a:solidFill>
            </a:rPr>
            <a:t>Ну, а если свой обед 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Ты начнешь с кулька конфет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Жвачкой импортной закусишь, 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Шоколадкой подсластишь</a:t>
          </a:r>
          <a:endParaRPr lang="ru-RU" sz="1400" dirty="0">
            <a:solidFill>
              <a:srgbClr val="002060"/>
            </a:solidFill>
          </a:endParaRPr>
        </a:p>
      </dgm:t>
    </dgm:pt>
    <dgm:pt modelId="{B6B9EAFA-AE30-4067-A254-4D9036A90B69}" type="parTrans" cxnId="{ECEFD8BA-0E06-4488-A1C2-E1670FD7E5DD}">
      <dgm:prSet/>
      <dgm:spPr/>
      <dgm:t>
        <a:bodyPr/>
        <a:lstStyle/>
        <a:p>
          <a:endParaRPr lang="ru-RU"/>
        </a:p>
      </dgm:t>
    </dgm:pt>
    <dgm:pt modelId="{338543F3-E352-4716-9D7C-2ADD5CCF9253}" type="sibTrans" cxnId="{ECEFD8BA-0E06-4488-A1C2-E1670FD7E5DD}">
      <dgm:prSet/>
      <dgm:spPr/>
      <dgm:t>
        <a:bodyPr/>
        <a:lstStyle/>
        <a:p>
          <a:endParaRPr lang="ru-RU"/>
        </a:p>
      </dgm:t>
    </dgm:pt>
    <dgm:pt modelId="{EC479BCA-501C-4F2F-9946-38FCB0AD9D6E}">
      <dgm:prSet custT="1"/>
      <dgm:spPr/>
      <dgm:t>
        <a:bodyPr/>
        <a:lstStyle/>
        <a:p>
          <a:pPr rtl="0"/>
          <a: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  <a:t>То тогда наверняка,</a:t>
          </a:r>
          <a:b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</a:br>
          <a: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  <a:t>Ваши спутники всегда</a:t>
          </a:r>
          <a:b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</a:br>
          <a: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  <a:t>Близорукость, бледный вид</a:t>
          </a:r>
          <a:b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</a:br>
          <a: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  <a:t>И неважный аппетит</a:t>
          </a:r>
          <a:r>
            <a:rPr lang="ru-RU" sz="1100" b="0" dirty="0" smtClean="0">
              <a:solidFill>
                <a:srgbClr val="002060"/>
              </a:solidFill>
            </a:rPr>
            <a:t/>
          </a:r>
          <a:br>
            <a:rPr lang="ru-RU" sz="1100" b="0" dirty="0" smtClean="0">
              <a:solidFill>
                <a:srgbClr val="002060"/>
              </a:solidFill>
            </a:rPr>
          </a:br>
          <a:endParaRPr lang="ru-RU" sz="1100" dirty="0">
            <a:solidFill>
              <a:srgbClr val="002060"/>
            </a:solidFill>
          </a:endParaRPr>
        </a:p>
      </dgm:t>
    </dgm:pt>
    <dgm:pt modelId="{AA8C5E40-C7A5-444E-9EC2-F0F0489E8DD2}" type="parTrans" cxnId="{AF5BB757-17D5-4424-85D5-05C7C7BFCA81}">
      <dgm:prSet/>
      <dgm:spPr/>
      <dgm:t>
        <a:bodyPr/>
        <a:lstStyle/>
        <a:p>
          <a:endParaRPr lang="ru-RU"/>
        </a:p>
      </dgm:t>
    </dgm:pt>
    <dgm:pt modelId="{D1423A1E-4360-4AC9-A295-BB724C256986}" type="sibTrans" cxnId="{AF5BB757-17D5-4424-85D5-05C7C7BFCA81}">
      <dgm:prSet/>
      <dgm:spPr/>
      <dgm:t>
        <a:bodyPr/>
        <a:lstStyle/>
        <a:p>
          <a:endParaRPr lang="ru-RU"/>
        </a:p>
      </dgm:t>
    </dgm:pt>
    <dgm:pt modelId="{741380DD-1E83-48E0-9880-48CBF263A594}" type="pres">
      <dgm:prSet presAssocID="{FE9DCB9E-8662-43D5-94EA-455B31DFD9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09F69C-6EB9-4CAE-98C1-B11CCD3ED50B}" type="pres">
      <dgm:prSet presAssocID="{59C76BEF-C35B-46BF-BC18-08AB5C4E887A}" presName="parentText" presStyleLbl="node1" presStyleIdx="0" presStyleCnt="3" custFlipHor="1" custScaleX="28325" custLinFactNeighborX="-33945" custLinFactNeighborY="-934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C70B8-F6F2-46C4-A3CA-0E2E564E02DB}" type="pres">
      <dgm:prSet presAssocID="{3C15BA70-57B5-4788-8DE5-F9020663C228}" presName="spacer" presStyleCnt="0"/>
      <dgm:spPr/>
    </dgm:pt>
    <dgm:pt modelId="{32B74CA2-5F44-40BA-BD3D-9C25002112FF}" type="pres">
      <dgm:prSet presAssocID="{9097B197-7398-45D0-A508-5E4B6FC1F1C5}" presName="parentText" presStyleLbl="node1" presStyleIdx="1" presStyleCnt="3" custScaleX="34467" custLinFactY="-89797" custLinFactNeighborX="-81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886EA-CF6A-4D9E-91B0-83607A6FC552}" type="pres">
      <dgm:prSet presAssocID="{338543F3-E352-4716-9D7C-2ADD5CCF9253}" presName="spacer" presStyleCnt="0"/>
      <dgm:spPr/>
    </dgm:pt>
    <dgm:pt modelId="{9E246519-27D7-4933-898C-F8A4FF84EA81}" type="pres">
      <dgm:prSet presAssocID="{EC479BCA-501C-4F2F-9946-38FCB0AD9D6E}" presName="parentText" presStyleLbl="node1" presStyleIdx="2" presStyleCnt="3" custScaleX="31895" custScaleY="96541" custLinFactY="-200000" custLinFactNeighborX="32891" custLinFactNeighborY="-2330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49E329-9279-4840-9CC5-0507B5B5E529}" type="presOf" srcId="{9097B197-7398-45D0-A508-5E4B6FC1F1C5}" destId="{32B74CA2-5F44-40BA-BD3D-9C25002112FF}" srcOrd="0" destOrd="0" presId="urn:microsoft.com/office/officeart/2005/8/layout/vList2"/>
    <dgm:cxn modelId="{89AF68AE-F98A-4DDC-BB56-10F314691400}" srcId="{FE9DCB9E-8662-43D5-94EA-455B31DFD986}" destId="{59C76BEF-C35B-46BF-BC18-08AB5C4E887A}" srcOrd="0" destOrd="0" parTransId="{39D4D15F-060F-42EC-9270-BA74E9B4A8FD}" sibTransId="{3C15BA70-57B5-4788-8DE5-F9020663C228}"/>
    <dgm:cxn modelId="{AF5BB757-17D5-4424-85D5-05C7C7BFCA81}" srcId="{FE9DCB9E-8662-43D5-94EA-455B31DFD986}" destId="{EC479BCA-501C-4F2F-9946-38FCB0AD9D6E}" srcOrd="2" destOrd="0" parTransId="{AA8C5E40-C7A5-444E-9EC2-F0F0489E8DD2}" sibTransId="{D1423A1E-4360-4AC9-A295-BB724C256986}"/>
    <dgm:cxn modelId="{531AA50E-E65D-486A-8641-F4FC7A4A4954}" type="presOf" srcId="{EC479BCA-501C-4F2F-9946-38FCB0AD9D6E}" destId="{9E246519-27D7-4933-898C-F8A4FF84EA81}" srcOrd="0" destOrd="0" presId="urn:microsoft.com/office/officeart/2005/8/layout/vList2"/>
    <dgm:cxn modelId="{ECE9C765-68C2-474C-8D38-9FDD75E24FFC}" type="presOf" srcId="{FE9DCB9E-8662-43D5-94EA-455B31DFD986}" destId="{741380DD-1E83-48E0-9880-48CBF263A594}" srcOrd="0" destOrd="0" presId="urn:microsoft.com/office/officeart/2005/8/layout/vList2"/>
    <dgm:cxn modelId="{ECEFD8BA-0E06-4488-A1C2-E1670FD7E5DD}" srcId="{FE9DCB9E-8662-43D5-94EA-455B31DFD986}" destId="{9097B197-7398-45D0-A508-5E4B6FC1F1C5}" srcOrd="1" destOrd="0" parTransId="{B6B9EAFA-AE30-4067-A254-4D9036A90B69}" sibTransId="{338543F3-E352-4716-9D7C-2ADD5CCF9253}"/>
    <dgm:cxn modelId="{382C5315-6788-4253-8384-EB0D0B18134B}" type="presOf" srcId="{59C76BEF-C35B-46BF-BC18-08AB5C4E887A}" destId="{7409F69C-6EB9-4CAE-98C1-B11CCD3ED50B}" srcOrd="0" destOrd="0" presId="urn:microsoft.com/office/officeart/2005/8/layout/vList2"/>
    <dgm:cxn modelId="{AB738E2A-D204-4FDF-9215-C806D9041B0E}" type="presParOf" srcId="{741380DD-1E83-48E0-9880-48CBF263A594}" destId="{7409F69C-6EB9-4CAE-98C1-B11CCD3ED50B}" srcOrd="0" destOrd="0" presId="urn:microsoft.com/office/officeart/2005/8/layout/vList2"/>
    <dgm:cxn modelId="{0ABA4848-A7A3-4DD7-A974-79468E778558}" type="presParOf" srcId="{741380DD-1E83-48E0-9880-48CBF263A594}" destId="{144C70B8-F6F2-46C4-A3CA-0E2E564E02DB}" srcOrd="1" destOrd="0" presId="urn:microsoft.com/office/officeart/2005/8/layout/vList2"/>
    <dgm:cxn modelId="{65C2B59D-3ED4-40F9-BC87-93C4227D0B1D}" type="presParOf" srcId="{741380DD-1E83-48E0-9880-48CBF263A594}" destId="{32B74CA2-5F44-40BA-BD3D-9C25002112FF}" srcOrd="2" destOrd="0" presId="urn:microsoft.com/office/officeart/2005/8/layout/vList2"/>
    <dgm:cxn modelId="{BACE6C52-93D5-437F-A555-837D0575F6A6}" type="presParOf" srcId="{741380DD-1E83-48E0-9880-48CBF263A594}" destId="{C48886EA-CF6A-4D9E-91B0-83607A6FC552}" srcOrd="3" destOrd="0" presId="urn:microsoft.com/office/officeart/2005/8/layout/vList2"/>
    <dgm:cxn modelId="{D40893C3-7265-4BE7-A52E-2E680FF99F23}" type="presParOf" srcId="{741380DD-1E83-48E0-9880-48CBF263A594}" destId="{9E246519-27D7-4933-898C-F8A4FF84EA8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9F69C-6EB9-4CAE-98C1-B11CCD3ED50B}">
      <dsp:nvSpPr>
        <dsp:cNvPr id="0" name=""/>
        <dsp:cNvSpPr/>
      </dsp:nvSpPr>
      <dsp:spPr>
        <a:xfrm flipH="1">
          <a:off x="162691" y="27143"/>
          <a:ext cx="2435006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2060"/>
              </a:solidFill>
            </a:rPr>
            <a:t>Надо кушать помидоры,</a:t>
          </a:r>
          <a:br>
            <a:rPr lang="ru-RU" sz="1400" b="0" kern="1200" dirty="0" smtClean="0">
              <a:solidFill>
                <a:srgbClr val="002060"/>
              </a:solidFill>
            </a:rPr>
          </a:br>
          <a:r>
            <a:rPr lang="ru-RU" sz="1400" b="0" kern="1200" dirty="0" smtClean="0">
              <a:solidFill>
                <a:srgbClr val="002060"/>
              </a:solidFill>
            </a:rPr>
            <a:t>Фрукты, овощи, лимоны</a:t>
          </a:r>
          <a:br>
            <a:rPr lang="ru-RU" sz="1400" b="0" kern="1200" dirty="0" smtClean="0">
              <a:solidFill>
                <a:srgbClr val="002060"/>
              </a:solidFill>
            </a:rPr>
          </a:br>
          <a:r>
            <a:rPr lang="ru-RU" sz="1400" b="0" kern="1200" dirty="0" smtClean="0">
              <a:solidFill>
                <a:srgbClr val="002060"/>
              </a:solidFill>
            </a:rPr>
            <a:t>Кашу – утром, суп в обед</a:t>
          </a:r>
          <a:br>
            <a:rPr lang="ru-RU" sz="1400" b="0" kern="1200" dirty="0" smtClean="0">
              <a:solidFill>
                <a:srgbClr val="002060"/>
              </a:solidFill>
            </a:rPr>
          </a:br>
          <a:r>
            <a:rPr lang="ru-RU" sz="1400" b="0" kern="1200" dirty="0" smtClean="0">
              <a:solidFill>
                <a:srgbClr val="002060"/>
              </a:solidFill>
            </a:rPr>
            <a:t>А на ужин винегрет</a:t>
          </a:r>
          <a:r>
            <a:rPr lang="ru-RU" sz="1400" b="0" kern="1200" dirty="0" smtClean="0"/>
            <a:t/>
          </a:r>
          <a:br>
            <a:rPr lang="ru-RU" sz="1400" b="0" kern="1200" dirty="0" smtClean="0"/>
          </a:br>
          <a:endParaRPr lang="ru-RU" sz="800" kern="1200" dirty="0"/>
        </a:p>
      </dsp:txBody>
      <dsp:txXfrm>
        <a:off x="222090" y="86542"/>
        <a:ext cx="2316208" cy="1098002"/>
      </dsp:txXfrm>
    </dsp:sp>
    <dsp:sp modelId="{32B74CA2-5F44-40BA-BD3D-9C25002112FF}">
      <dsp:nvSpPr>
        <dsp:cNvPr id="0" name=""/>
        <dsp:cNvSpPr/>
      </dsp:nvSpPr>
      <dsp:spPr>
        <a:xfrm>
          <a:off x="2746420" y="326269"/>
          <a:ext cx="2963013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2060"/>
              </a:solidFill>
            </a:rPr>
            <a:t>Ну, а если свой обед </a:t>
          </a:r>
          <a:br>
            <a:rPr lang="ru-RU" sz="1400" b="0" kern="1200" dirty="0" smtClean="0">
              <a:solidFill>
                <a:srgbClr val="002060"/>
              </a:solidFill>
            </a:rPr>
          </a:br>
          <a:r>
            <a:rPr lang="ru-RU" sz="1400" b="0" kern="1200" dirty="0" smtClean="0">
              <a:solidFill>
                <a:srgbClr val="002060"/>
              </a:solidFill>
            </a:rPr>
            <a:t>Ты начнешь с кулька конфет</a:t>
          </a:r>
          <a:br>
            <a:rPr lang="ru-RU" sz="1400" b="0" kern="1200" dirty="0" smtClean="0">
              <a:solidFill>
                <a:srgbClr val="002060"/>
              </a:solidFill>
            </a:rPr>
          </a:br>
          <a:r>
            <a:rPr lang="ru-RU" sz="1400" b="0" kern="1200" dirty="0" smtClean="0">
              <a:solidFill>
                <a:srgbClr val="002060"/>
              </a:solidFill>
            </a:rPr>
            <a:t>Жвачкой импортной закусишь, </a:t>
          </a:r>
          <a:br>
            <a:rPr lang="ru-RU" sz="1400" b="0" kern="1200" dirty="0" smtClean="0">
              <a:solidFill>
                <a:srgbClr val="002060"/>
              </a:solidFill>
            </a:rPr>
          </a:br>
          <a:r>
            <a:rPr lang="ru-RU" sz="1400" b="0" kern="1200" dirty="0" smtClean="0">
              <a:solidFill>
                <a:srgbClr val="002060"/>
              </a:solidFill>
            </a:rPr>
            <a:t>Шоколадкой подсластишь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2805819" y="385668"/>
        <a:ext cx="2844215" cy="1098002"/>
      </dsp:txXfrm>
    </dsp:sp>
    <dsp:sp modelId="{9E246519-27D7-4933-898C-F8A4FF84EA81}">
      <dsp:nvSpPr>
        <dsp:cNvPr id="0" name=""/>
        <dsp:cNvSpPr/>
      </dsp:nvSpPr>
      <dsp:spPr>
        <a:xfrm>
          <a:off x="5754910" y="140214"/>
          <a:ext cx="2741907" cy="11747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rgbClr val="002060"/>
              </a:solidFill>
              <a:latin typeface="Comic Sans MS" panose="030F0702030302020204" pitchFamily="66" charset="0"/>
            </a:rPr>
            <a:t>То тогда наверняка,</a:t>
          </a:r>
          <a:br>
            <a:rPr lang="ru-RU" sz="1200" b="0" kern="1200" dirty="0" smtClean="0">
              <a:solidFill>
                <a:srgbClr val="002060"/>
              </a:solidFill>
              <a:latin typeface="Comic Sans MS" panose="030F0702030302020204" pitchFamily="66" charset="0"/>
            </a:rPr>
          </a:br>
          <a:r>
            <a:rPr lang="ru-RU" sz="1200" b="0" kern="1200" dirty="0" smtClean="0">
              <a:solidFill>
                <a:srgbClr val="002060"/>
              </a:solidFill>
              <a:latin typeface="Comic Sans MS" panose="030F0702030302020204" pitchFamily="66" charset="0"/>
            </a:rPr>
            <a:t>Ваши спутники всегда</a:t>
          </a:r>
          <a:br>
            <a:rPr lang="ru-RU" sz="1200" b="0" kern="1200" dirty="0" smtClean="0">
              <a:solidFill>
                <a:srgbClr val="002060"/>
              </a:solidFill>
              <a:latin typeface="Comic Sans MS" panose="030F0702030302020204" pitchFamily="66" charset="0"/>
            </a:rPr>
          </a:br>
          <a:r>
            <a:rPr lang="ru-RU" sz="1200" b="0" kern="1200" dirty="0" smtClean="0">
              <a:solidFill>
                <a:srgbClr val="002060"/>
              </a:solidFill>
              <a:latin typeface="Comic Sans MS" panose="030F0702030302020204" pitchFamily="66" charset="0"/>
            </a:rPr>
            <a:t>Близорукость, бледный вид</a:t>
          </a:r>
          <a:br>
            <a:rPr lang="ru-RU" sz="1200" b="0" kern="1200" dirty="0" smtClean="0">
              <a:solidFill>
                <a:srgbClr val="002060"/>
              </a:solidFill>
              <a:latin typeface="Comic Sans MS" panose="030F0702030302020204" pitchFamily="66" charset="0"/>
            </a:rPr>
          </a:br>
          <a:r>
            <a:rPr lang="ru-RU" sz="1200" b="0" kern="1200" dirty="0" smtClean="0">
              <a:solidFill>
                <a:srgbClr val="002060"/>
              </a:solidFill>
              <a:latin typeface="Comic Sans MS" panose="030F0702030302020204" pitchFamily="66" charset="0"/>
            </a:rPr>
            <a:t>И неважный аппетит</a:t>
          </a:r>
          <a:r>
            <a:rPr lang="ru-RU" sz="1100" b="0" kern="1200" dirty="0" smtClean="0">
              <a:solidFill>
                <a:srgbClr val="002060"/>
              </a:solidFill>
            </a:rPr>
            <a:t/>
          </a:r>
          <a:br>
            <a:rPr lang="ru-RU" sz="1100" b="0" kern="1200" dirty="0" smtClean="0">
              <a:solidFill>
                <a:srgbClr val="002060"/>
              </a:solidFill>
            </a:rPr>
          </a:br>
          <a:endParaRPr lang="ru-RU" sz="1100" kern="1200" dirty="0">
            <a:solidFill>
              <a:srgbClr val="002060"/>
            </a:solidFill>
          </a:endParaRPr>
        </a:p>
      </dsp:txBody>
      <dsp:txXfrm>
        <a:off x="5812255" y="197559"/>
        <a:ext cx="2627217" cy="1060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D26D2-6785-4403-8B68-1E266DD21981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953ED-DCA0-4159-8956-F15AE7BFC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289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FA8B2-A930-449E-8F9F-B28B93A1F32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554F6-3ABF-40E5-9C6B-403A7DF338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982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554F6-3ABF-40E5-9C6B-403A7DF3383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1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50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62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683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13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9683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807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60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42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23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44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59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28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51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3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97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76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20414-A858-436D-8CCC-6A3110CBFABF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36254A-DBA3-462E-8C7B-CC27C0CE3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79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g"/><Relationship Id="rId3" Type="http://schemas.openxmlformats.org/officeDocument/2006/relationships/image" Target="../media/image10.jpg"/><Relationship Id="rId7" Type="http://schemas.openxmlformats.org/officeDocument/2006/relationships/image" Target="../media/image35.jp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jpg"/><Relationship Id="rId5" Type="http://schemas.openxmlformats.org/officeDocument/2006/relationships/image" Target="../media/image34.jpeg"/><Relationship Id="rId4" Type="http://schemas.openxmlformats.org/officeDocument/2006/relationships/image" Target="../media/image33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37.jpg"/><Relationship Id="rId7" Type="http://schemas.openxmlformats.org/officeDocument/2006/relationships/image" Target="../media/image33.jpg"/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5.jpg"/><Relationship Id="rId5" Type="http://schemas.openxmlformats.org/officeDocument/2006/relationships/image" Target="../media/image39.jpg"/><Relationship Id="rId4" Type="http://schemas.openxmlformats.org/officeDocument/2006/relationships/image" Target="../media/image3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g"/><Relationship Id="rId7" Type="http://schemas.openxmlformats.org/officeDocument/2006/relationships/image" Target="../media/image23.jpg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8.jpg"/><Relationship Id="rId5" Type="http://schemas.openxmlformats.org/officeDocument/2006/relationships/image" Target="../media/image43.jpg"/><Relationship Id="rId4" Type="http://schemas.openxmlformats.org/officeDocument/2006/relationships/image" Target="../media/image4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g"/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13" Type="http://schemas.openxmlformats.org/officeDocument/2006/relationships/image" Target="../media/image17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11.jpg"/><Relationship Id="rId12" Type="http://schemas.openxmlformats.org/officeDocument/2006/relationships/image" Target="../media/image1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11" Type="http://schemas.openxmlformats.org/officeDocument/2006/relationships/image" Target="../media/image15.jp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9.jpg"/><Relationship Id="rId10" Type="http://schemas.openxmlformats.org/officeDocument/2006/relationships/image" Target="../media/image14.jp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3.jpg"/><Relationship Id="rId1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g"/><Relationship Id="rId3" Type="http://schemas.openxmlformats.org/officeDocument/2006/relationships/image" Target="../media/image21.jpg"/><Relationship Id="rId7" Type="http://schemas.openxmlformats.org/officeDocument/2006/relationships/image" Target="../media/image25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4.jpg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g"/><Relationship Id="rId3" Type="http://schemas.openxmlformats.org/officeDocument/2006/relationships/image" Target="../media/image28.jpg"/><Relationship Id="rId7" Type="http://schemas.openxmlformats.org/officeDocument/2006/relationships/image" Target="../media/image7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0.jpg"/><Relationship Id="rId5" Type="http://schemas.openxmlformats.org/officeDocument/2006/relationships/image" Target="../media/image9.jpg"/><Relationship Id="rId4" Type="http://schemas.openxmlformats.org/officeDocument/2006/relationships/image" Target="../media/image2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Полезные продукты и витамины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Удовенко Елена Леонидовна</a:t>
            </a:r>
          </a:p>
          <a:p>
            <a:r>
              <a:rPr lang="ru-RU" dirty="0" smtClean="0"/>
              <a:t>Воспитатель ГБДОУ №22</a:t>
            </a:r>
          </a:p>
          <a:p>
            <a:r>
              <a:rPr lang="ru-RU" dirty="0" smtClean="0"/>
              <a:t>Василеостровского района г. Санкт-Петербург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84" y="3462408"/>
            <a:ext cx="3182369" cy="280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65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Если вы хотите быть сильными, иметь хороший аппетит и не хотите огорчаться по пустякам, вам нужен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Витамин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r>
              <a:rPr lang="ru-RU" dirty="0">
                <a:solidFill>
                  <a:srgbClr val="002060"/>
                </a:solidFill>
              </a:rPr>
              <a:t>Улучшает сон, влияет на настроение, ускоряет заживление ран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096" y="1923489"/>
            <a:ext cx="3452153" cy="24814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2074084"/>
            <a:ext cx="2118990" cy="142785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013" y="2057582"/>
            <a:ext cx="2112877" cy="144436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16" y="3501945"/>
            <a:ext cx="2300509" cy="148443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201" y="3527188"/>
            <a:ext cx="2078812" cy="145918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9" y="3562122"/>
            <a:ext cx="2124075" cy="178644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202" y="2074082"/>
            <a:ext cx="2078812" cy="141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04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Солнечный витамин </a:t>
            </a:r>
            <a:b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Если ты хочешь иметь крепкие кости, хорошую кожу, красивые зубы, тебе нужен </a:t>
            </a:r>
            <a:r>
              <a:rPr lang="ru-RU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Витамин</a:t>
            </a:r>
            <a:endParaRPr lang="ru-RU" sz="28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r>
              <a:rPr lang="ru-RU" dirty="0" smtClean="0">
                <a:solidFill>
                  <a:srgbClr val="002060"/>
                </a:solidFill>
              </a:rPr>
              <a:t>Обязательно гуляй на свежем воздухе! Принимай солнечные ванны!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809" y="2097258"/>
            <a:ext cx="2152357" cy="237314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032" y="2097258"/>
            <a:ext cx="1837208" cy="19562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89" y="4013200"/>
            <a:ext cx="2136116" cy="136823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68" y="2222500"/>
            <a:ext cx="1532610" cy="14351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834" y="3680633"/>
            <a:ext cx="1921975" cy="170079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499" y="3925764"/>
            <a:ext cx="1839570" cy="124081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390" y="2260201"/>
            <a:ext cx="1980268" cy="132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63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Если вы хотите защитить кожу, иметь хорошую кровь, крепкие кости, вам нужен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Витамин</a:t>
            </a:r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r>
              <a:rPr lang="ru-RU" dirty="0">
                <a:solidFill>
                  <a:srgbClr val="002060"/>
                </a:solidFill>
              </a:rPr>
              <a:t>Предотвращает внутренние кровотечения и </a:t>
            </a:r>
            <a:r>
              <a:rPr lang="ru-RU" dirty="0" smtClean="0">
                <a:solidFill>
                  <a:srgbClr val="002060"/>
                </a:solidFill>
              </a:rPr>
              <a:t>кровоизлияния. Ускоряет </a:t>
            </a:r>
            <a:r>
              <a:rPr lang="ru-RU" dirty="0">
                <a:solidFill>
                  <a:srgbClr val="002060"/>
                </a:solidFill>
              </a:rPr>
              <a:t>заживление </a:t>
            </a:r>
            <a:r>
              <a:rPr lang="ru-RU" dirty="0" smtClean="0">
                <a:solidFill>
                  <a:srgbClr val="002060"/>
                </a:solidFill>
              </a:rPr>
              <a:t>ран. Усиливает </a:t>
            </a:r>
            <a:r>
              <a:rPr lang="ru-RU" dirty="0">
                <a:solidFill>
                  <a:srgbClr val="002060"/>
                </a:solidFill>
              </a:rPr>
              <a:t>сокращения </a:t>
            </a:r>
            <a:r>
              <a:rPr lang="ru-RU" dirty="0" smtClean="0">
                <a:solidFill>
                  <a:srgbClr val="002060"/>
                </a:solidFill>
              </a:rPr>
              <a:t>мышц. Обеспечивает </a:t>
            </a:r>
            <a:r>
              <a:rPr lang="ru-RU" dirty="0">
                <a:solidFill>
                  <a:srgbClr val="002060"/>
                </a:solidFill>
              </a:rPr>
              <a:t>организм энергией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102" y="1860550"/>
            <a:ext cx="2486026" cy="26098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91" y="1775631"/>
            <a:ext cx="1136992" cy="107153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11" y="2847169"/>
            <a:ext cx="1924783" cy="17526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712" y="1775631"/>
            <a:ext cx="1854078" cy="131874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132" y="1860550"/>
            <a:ext cx="1758378" cy="12832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714" y="3094379"/>
            <a:ext cx="1356498" cy="137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6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dirty="0" smtClean="0"/>
              <a:t>Ребята, соблюдайте эти простые правила:</a:t>
            </a:r>
            <a:br>
              <a:rPr lang="ru-RU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 smtClean="0">
                <a:solidFill>
                  <a:srgbClr val="002060"/>
                </a:solidFill>
              </a:rPr>
              <a:t>-  Ешьте здоровые, полезные продукты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-  Употребляйте овощи, фрукты, ягоды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- Соблюдайте режим дня и режим питания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- Чаще гуляйте на свежем воздухе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- Занимайтесь физкультурой, больше двигайтесь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- Соблюдайте личную гигиену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98836" y="4470400"/>
            <a:ext cx="5667194" cy="157096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будете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здоровы !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032" y="1974850"/>
            <a:ext cx="2247900" cy="20383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78" y="4470400"/>
            <a:ext cx="3029463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45909"/>
            <a:ext cx="3854528" cy="47564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Что же такое витамины?</a:t>
            </a:r>
            <a:endParaRPr lang="ru-RU" b="1" i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913" y="1021556"/>
            <a:ext cx="4513262" cy="451326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8632" y="4242593"/>
            <a:ext cx="3854528" cy="2584449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Витамины -</a:t>
            </a:r>
            <a:r>
              <a:rPr lang="ru-RU" dirty="0"/>
              <a:t> </a:t>
            </a:r>
            <a:r>
              <a:rPr lang="ru-RU" dirty="0">
                <a:solidFill>
                  <a:srgbClr val="002060"/>
                </a:solidFill>
              </a:rPr>
              <a:t>это вещества, которые организм обязательно должен получать с пищей. Слово «витамины» образовано от латинского слова «вита</a:t>
            </a:r>
            <a:r>
              <a:rPr lang="ru-RU" dirty="0" smtClean="0">
                <a:solidFill>
                  <a:srgbClr val="002060"/>
                </a:solidFill>
              </a:rPr>
              <a:t>», что </a:t>
            </a:r>
            <a:r>
              <a:rPr lang="ru-RU" dirty="0">
                <a:solidFill>
                  <a:srgbClr val="002060"/>
                </a:solidFill>
              </a:rPr>
              <a:t>в переводе означает «жизнь». 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65" y="1262703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6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544887"/>
              </p:ext>
            </p:extLst>
          </p:nvPr>
        </p:nvGraphicFramePr>
        <p:xfrm>
          <a:off x="899236" y="255641"/>
          <a:ext cx="8463128" cy="56925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31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3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Название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витамина</a:t>
                      </a:r>
                      <a:endParaRPr lang="ru-RU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Значение для организма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Где содержится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36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Зрение, рост организма, хорошее состояние кожи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и костей.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Молоко, масло,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яйца, печень, , рыба, морковь, абрикосы, персики, свежая зелень.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9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(несколько видов)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Помогает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перерабатывать питательные вещества. Кровь, нервы, кожа.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Ржаной хлеб, дрожжи, печень, горох, бобы, мясо, яйца.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43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Кровеносные сосуды.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Заживление ран. Защита от простуды.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Черная смородина, апельсины, лимоны, помидоры, клюква, лук, свежая зелень.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439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Рост костей. Рост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и х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орошее состояние зубов.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Рыбий жир, молоко, масло, сыр, яйца. Солнечные лучи.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3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К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Свертывание крови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Свежая зелень, печень, лук, морская капуста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1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9488" y="483632"/>
            <a:ext cx="6213787" cy="1101603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6700" dirty="0" smtClean="0">
                <a:ln w="0"/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 А Г А Д К И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ru-RU" b="1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6856230" cy="10602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Круглое, румяное,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я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расту на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ветке. 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Любят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меня взрослые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и маленькие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детки. </a:t>
            </a:r>
            <a:endParaRPr lang="ru-RU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ru-RU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ru-RU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734" y="1900245"/>
            <a:ext cx="3289110" cy="177933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8715" y="3466134"/>
            <a:ext cx="6473906" cy="125588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95121" y="558783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Заставит плакать всех вокруг, Хоть он и не драчун, а ... </a:t>
            </a:r>
            <a:endParaRPr lang="ru-RU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875" y="4950336"/>
            <a:ext cx="2061127" cy="190766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813838" y="3902875"/>
            <a:ext cx="61545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На плетне зеленый крюк, на крюке висит сундук</a:t>
            </a:r>
          </a:p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 сундуке пять ребят дружно рядышком сидят</a:t>
            </a:r>
          </a:p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Вдруг раскрылся сундук, все рассыпалось вокруг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26" y="3379270"/>
            <a:ext cx="26765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3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1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6162" y="696036"/>
            <a:ext cx="533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От него здоровье, сила, и румянец щек всегда</a:t>
            </a:r>
          </a:p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Белое, а не белила, жидкое, а не вода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873" y="250990"/>
            <a:ext cx="2619375" cy="1743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43872" y="2975212"/>
            <a:ext cx="5022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Расколи лед – возьмешь серебро</a:t>
            </a:r>
          </a:p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Разрежь серебро- возьмешь золото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898" y="2345877"/>
            <a:ext cx="2400300" cy="1905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9935" y="4960392"/>
            <a:ext cx="3575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Отгадать легко и быстро, мягкий, пышный и душистый. Он и черный он и белый, а бывает подгорелый.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116" y="476045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8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123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Полезные и вредные продукты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ВРЕДНО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Кока-Кола и другие газированные напитки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Чипсы, картофель фри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Гамбургеры, хот-доги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Торты, пирожные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Жевательная резинка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Майонез, кетчуп</a:t>
            </a:r>
          </a:p>
          <a:p>
            <a:r>
              <a:rPr lang="ru-RU" dirty="0">
                <a:latin typeface="Comic Sans MS" panose="030F0702030302020204" pitchFamily="66" charset="0"/>
              </a:rPr>
              <a:t>К</a:t>
            </a:r>
            <a:r>
              <a:rPr lang="ru-RU" dirty="0" smtClean="0">
                <a:latin typeface="Comic Sans MS" panose="030F0702030302020204" pitchFamily="66" charset="0"/>
              </a:rPr>
              <a:t>олбаса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84137" y="2160983"/>
            <a:ext cx="4185618" cy="576262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ПОЛЕЗНО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84138" y="2737244"/>
            <a:ext cx="4185617" cy="3304117"/>
          </a:xfrm>
        </p:spPr>
        <p:txBody>
          <a:bodyPr/>
          <a:lstStyle/>
          <a:p>
            <a:r>
              <a:rPr lang="ru-RU" dirty="0" smtClean="0"/>
              <a:t>Натуральные соки, молоко</a:t>
            </a:r>
          </a:p>
          <a:p>
            <a:r>
              <a:rPr lang="ru-RU" dirty="0" smtClean="0"/>
              <a:t>Орехи, фрукты</a:t>
            </a:r>
          </a:p>
          <a:p>
            <a:r>
              <a:rPr lang="ru-RU" dirty="0" smtClean="0"/>
              <a:t>Тушеные или свежие овощи</a:t>
            </a:r>
          </a:p>
          <a:p>
            <a:r>
              <a:rPr lang="ru-RU" dirty="0" smtClean="0"/>
              <a:t>Отварное и тушеное мясо</a:t>
            </a:r>
          </a:p>
          <a:p>
            <a:r>
              <a:rPr lang="ru-RU" dirty="0" smtClean="0"/>
              <a:t>Мед, сухофрукты</a:t>
            </a:r>
          </a:p>
          <a:p>
            <a:r>
              <a:rPr lang="ru-RU" dirty="0" smtClean="0"/>
              <a:t>Ягоды</a:t>
            </a:r>
          </a:p>
          <a:p>
            <a:r>
              <a:rPr lang="ru-RU" dirty="0" smtClean="0"/>
              <a:t>Сыр, яйца, творог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6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68768445"/>
              </p:ext>
            </p:extLst>
          </p:nvPr>
        </p:nvGraphicFramePr>
        <p:xfrm>
          <a:off x="677335" y="609600"/>
          <a:ext cx="8596668" cy="4386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92349" y="5575758"/>
            <a:ext cx="5281654" cy="1098649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А ты правильно питаешься?</a:t>
            </a:r>
            <a:endParaRPr lang="ru-RU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08" y="1924524"/>
            <a:ext cx="1545360" cy="13992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747" y="2975307"/>
            <a:ext cx="1214291" cy="12098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61" y="4218261"/>
            <a:ext cx="1307855" cy="106789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349" y="2170956"/>
            <a:ext cx="1924856" cy="102459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542" y="3313841"/>
            <a:ext cx="1670759" cy="95742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542" y="4271263"/>
            <a:ext cx="1666253" cy="118620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709" y="2602523"/>
            <a:ext cx="2416885" cy="230710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6253" y="4960335"/>
            <a:ext cx="1511124" cy="17140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381" y="5286154"/>
            <a:ext cx="1594657" cy="109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80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599"/>
            <a:ext cx="8596668" cy="4609515"/>
          </a:xfrm>
        </p:spPr>
        <p:txBody>
          <a:bodyPr anchor="t">
            <a:normAutofit/>
          </a:bodyPr>
          <a:lstStyle/>
          <a:p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Если вы хотите реже простужаться, быть бодрыми, быстрее выздоравливать при болезни, вам </a:t>
            </a:r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нужен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Витамин</a:t>
            </a:r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 </a:t>
            </a:r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endParaRPr lang="ru-RU" sz="2800" i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Повышает сопротивляемость к инфекциям, укрепляет кровеносные сосуды, поддерживает в здоровом состоянии десны, зубы, кости.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764" y="1908056"/>
            <a:ext cx="2751185" cy="253724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47" y="1908056"/>
            <a:ext cx="1199272" cy="12778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431" y="1908056"/>
            <a:ext cx="1356101" cy="131344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944" y="2009203"/>
            <a:ext cx="986907" cy="90515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9" y="1927274"/>
            <a:ext cx="1607918" cy="129422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635" y="3321905"/>
            <a:ext cx="1747911" cy="165141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824" y="3280361"/>
            <a:ext cx="2208610" cy="154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05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Если вы хотите хорошо расти, хорошо видеть и иметь крепкие зубы, вам нужен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Витамин</a:t>
            </a:r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5274602"/>
            <a:ext cx="8596668" cy="766759"/>
          </a:xfrm>
        </p:spPr>
        <p:txBody>
          <a:bodyPr anchor="b"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Укрепляет зрение, способствует росту, оздоравливает кожу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627" y="1871003"/>
            <a:ext cx="3336095" cy="229142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6" y="1871003"/>
            <a:ext cx="2051796" cy="14630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32" y="1922048"/>
            <a:ext cx="1899139" cy="12291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11" y="1871003"/>
            <a:ext cx="1894156" cy="13358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17" y="3334043"/>
            <a:ext cx="1864116" cy="143490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026" y="3377454"/>
            <a:ext cx="2074885" cy="156994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271" y="3433138"/>
            <a:ext cx="2209435" cy="136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09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470</TotalTime>
  <Words>514</Words>
  <Application>Microsoft Office PowerPoint</Application>
  <PresentationFormat>Широкоэкранный</PresentationFormat>
  <Paragraphs>74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Trebuchet MS</vt:lpstr>
      <vt:lpstr>Wingdings 3</vt:lpstr>
      <vt:lpstr>Грань</vt:lpstr>
      <vt:lpstr>Полезные продукты и витамины</vt:lpstr>
      <vt:lpstr>Что же такое витамины?</vt:lpstr>
      <vt:lpstr>Презентация PowerPoint</vt:lpstr>
      <vt:lpstr>З А Г А Д К И </vt:lpstr>
      <vt:lpstr>Презентация PowerPoint</vt:lpstr>
      <vt:lpstr>Полезные и вредные продукты</vt:lpstr>
      <vt:lpstr>Презентация PowerPoint</vt:lpstr>
      <vt:lpstr>Если вы хотите реже простужаться, быть бодрыми, быстрее выздоравливать при болезни, вам нужен Витамин  </vt:lpstr>
      <vt:lpstr>Если вы хотите хорошо расти, хорошо видеть и иметь крепкие зубы, вам нужен Витамин </vt:lpstr>
      <vt:lpstr>Если вы хотите быть сильными, иметь хороший аппетит и не хотите огорчаться по пустякам, вам нужен Витамин</vt:lpstr>
      <vt:lpstr>Солнечный витамин  Если ты хочешь иметь крепкие кости, хорошую кожу, красивые зубы, тебе нужен Витамин</vt:lpstr>
      <vt:lpstr>Если вы хотите защитить кожу, иметь хорошую кровь, крепкие кости, вам нужен Витамин </vt:lpstr>
      <vt:lpstr>Ребята, соблюдайте эти простые правила:  -  Ешьте здоровые, полезные продукты -  Употребляйте овощи, фрукты, ягоды - Соблюдайте режим дня и режим питания - Чаще гуляйте на свежем воздухе - Занимайтесь физкультурой, больше двигайтесь - Соблюдайте личную гигиену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Полезные продукты и витамины</dc:title>
  <dc:creator>Asus User</dc:creator>
  <cp:lastModifiedBy>ПК3</cp:lastModifiedBy>
  <cp:revision>45</cp:revision>
  <dcterms:created xsi:type="dcterms:W3CDTF">2015-06-09T21:18:33Z</dcterms:created>
  <dcterms:modified xsi:type="dcterms:W3CDTF">2021-11-26T04:00:49Z</dcterms:modified>
</cp:coreProperties>
</file>