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57" r:id="rId3"/>
    <p:sldId id="273" r:id="rId4"/>
    <p:sldId id="274" r:id="rId5"/>
    <p:sldId id="259" r:id="rId6"/>
    <p:sldId id="275" r:id="rId7"/>
    <p:sldId id="258" r:id="rId8"/>
    <p:sldId id="278" r:id="rId9"/>
    <p:sldId id="272" r:id="rId10"/>
    <p:sldId id="270" r:id="rId11"/>
    <p:sldId id="269" r:id="rId12"/>
    <p:sldId id="271" r:id="rId13"/>
    <p:sldId id="260" r:id="rId14"/>
    <p:sldId id="279" r:id="rId15"/>
    <p:sldId id="277" r:id="rId16"/>
    <p:sldId id="262" r:id="rId17"/>
    <p:sldId id="264" r:id="rId18"/>
    <p:sldId id="280" r:id="rId19"/>
  </p:sldIdLst>
  <p:sldSz cx="9144000" cy="6858000" type="screen4x3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114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 algn="ctr">
              <a:defRPr>
                <a:latin typeface="Times New Roman" pitchFamily="18" charset="0"/>
                <a:cs typeface="Times New Roman" pitchFamily="18" charset="0"/>
              </a:defRPr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1. Видели ли вы лебедей в естественных условиях?</a:t>
            </a:r>
          </a:p>
        </c:rich>
      </c:tx>
      <c:layout>
        <c:manualLayout>
          <c:xMode val="edge"/>
          <c:yMode val="edge"/>
          <c:x val="0.13752898075240674"/>
          <c:y val="2.3809523809523853E-2"/>
        </c:manualLayout>
      </c:layout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2. Какой вид лебедей зимует на Алтае?</c:v>
                </c:pt>
              </c:strCache>
            </c:strRef>
          </c:tx>
          <c:dLbls>
            <c:dLbl>
              <c:idx val="0"/>
              <c:layout>
                <c:manualLayout>
                  <c:x val="-0.13283427012005058"/>
                  <c:y val="-9.654920634920662E-2"/>
                </c:manualLayout>
              </c:layout>
              <c:showCatName val="1"/>
            </c:dLbl>
            <c:dLbl>
              <c:idx val="1"/>
              <c:layout>
                <c:manualLayout>
                  <c:x val="0.12753795282743943"/>
                  <c:y val="7.2350793650793957E-2"/>
                </c:manualLayout>
              </c:layout>
              <c:tx>
                <c:rich>
                  <a:bodyPr/>
                  <a:lstStyle/>
                  <a:p>
                    <a:r>
                      <a:rPr lang="ru-RU" sz="1200" b="1">
                        <a:latin typeface="Times New Roman" pitchFamily="18" charset="0"/>
                        <a:cs typeface="Times New Roman" pitchFamily="18" charset="0"/>
                      </a:rPr>
                      <a:t>Нет</a:t>
                    </a:r>
                  </a:p>
                </c:rich>
              </c:tx>
              <c:showCatName val="1"/>
            </c:dLbl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CatName val="1"/>
            <c:showLeaderLines val="1"/>
          </c:dLbls>
          <c:cat>
            <c:strRef>
              <c:f>Лист1!$A$2:$A$5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25</c:v>
                </c:pt>
                <c:pt idx="1">
                  <c:v>20</c:v>
                </c:pt>
              </c:numCache>
            </c:numRef>
          </c:val>
        </c:ser>
        <c:dLbls>
          <c:showCatName val="1"/>
        </c:dLbls>
      </c:pie3DChart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>
        <c:manualLayout>
          <c:xMode val="edge"/>
          <c:yMode val="edge"/>
          <c:x val="0.16149296442111424"/>
          <c:y val="2.3809523809523812E-2"/>
        </c:manualLayout>
      </c:layout>
      <c:txPr>
        <a:bodyPr/>
        <a:lstStyle/>
        <a:p>
          <a:pPr algn="ctr">
            <a:defRPr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0.10416666666666691"/>
          <c:y val="0.23328990126234259"/>
          <c:w val="0.82407407407407662"/>
          <c:h val="0.6801465441819772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2. Какой вид лебедей зимует на Алтае?</c:v>
                </c:pt>
              </c:strCache>
            </c:strRef>
          </c:tx>
          <c:dLbls>
            <c:dLbl>
              <c:idx val="1"/>
              <c:tx>
                <c:rich>
                  <a:bodyPr/>
                  <a:lstStyle/>
                  <a:p>
                    <a:r>
                      <a:rPr lang="ru-RU" sz="1050">
                        <a:latin typeface="Times New Roman" pitchFamily="18" charset="0"/>
                        <a:cs typeface="Times New Roman" pitchFamily="18" charset="0"/>
                      </a:rPr>
                      <a:t>Кликун</a:t>
                    </a:r>
                  </a:p>
                </c:rich>
              </c:tx>
              <c:showCatName val="1"/>
            </c:dLbl>
            <c:dLbl>
              <c:idx val="3"/>
              <c:tx>
                <c:rich>
                  <a:bodyPr/>
                  <a:lstStyle/>
                  <a:p>
                    <a:r>
                      <a:rPr lang="ru-RU" sz="1050">
                        <a:latin typeface="Times New Roman" pitchFamily="18" charset="0"/>
                        <a:cs typeface="Times New Roman" pitchFamily="18" charset="0"/>
                      </a:rPr>
                      <a:t>Не знаю</a:t>
                    </a:r>
                  </a:p>
                </c:rich>
              </c:tx>
              <c:showCatName val="1"/>
            </c:dLbl>
            <c:txPr>
              <a:bodyPr/>
              <a:lstStyle/>
              <a:p>
                <a:pPr>
                  <a:defRPr sz="105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CatName val="1"/>
            <c:showLeaderLines val="1"/>
          </c:dLbls>
          <c:cat>
            <c:strRef>
              <c:f>Лист1!$A$2:$A$5</c:f>
              <c:strCache>
                <c:ptCount val="4"/>
                <c:pt idx="0">
                  <c:v>Шипун</c:v>
                </c:pt>
                <c:pt idx="1">
                  <c:v>Кликун</c:v>
                </c:pt>
                <c:pt idx="2">
                  <c:v>Тундровый</c:v>
                </c:pt>
                <c:pt idx="3">
                  <c:v>Не знаю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</c:v>
                </c:pt>
                <c:pt idx="1">
                  <c:v>3</c:v>
                </c:pt>
                <c:pt idx="2">
                  <c:v>5</c:v>
                </c:pt>
                <c:pt idx="3">
                  <c:v>32</c:v>
                </c:pt>
              </c:numCache>
            </c:numRef>
          </c:val>
        </c:ser>
        <c:dLbls>
          <c:showCatName val="1"/>
        </c:dLbls>
      </c:pie3DChart>
    </c:plotArea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Pr>
        <a:bodyPr/>
        <a:lstStyle/>
        <a:p>
          <a:pPr algn="ctr"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3. Чем можно кормить лебедей?</c:v>
                </c:pt>
              </c:strCache>
            </c:strRef>
          </c:tx>
          <c:dLbls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CatName val="1"/>
            <c:showLeaderLines val="1"/>
          </c:dLbls>
          <c:cat>
            <c:strRef>
              <c:f>Лист1!$A$2:$A$5</c:f>
              <c:strCache>
                <c:ptCount val="4"/>
                <c:pt idx="0">
                  <c:v>Любая еда</c:v>
                </c:pt>
                <c:pt idx="1">
                  <c:v>Только хлеб</c:v>
                </c:pt>
                <c:pt idx="2">
                  <c:v>Зерно, овощи</c:v>
                </c:pt>
                <c:pt idx="3">
                  <c:v>Не знаю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</c:v>
                </c:pt>
                <c:pt idx="1">
                  <c:v>23</c:v>
                </c:pt>
                <c:pt idx="2">
                  <c:v>13</c:v>
                </c:pt>
                <c:pt idx="3">
                  <c:v>7</c:v>
                </c:pt>
              </c:numCache>
            </c:numRef>
          </c:val>
        </c:ser>
        <c:dLbls>
          <c:showCatName val="1"/>
        </c:dLbls>
      </c:pie3DChart>
    </c:plotArea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4. Чем нельзя кормить лебедей?</c:v>
                </c:pt>
              </c:strCache>
            </c:strRef>
          </c:tx>
          <c:dLbls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CatName val="1"/>
            <c:showLeaderLines val="1"/>
          </c:dLbls>
          <c:cat>
            <c:strRef>
              <c:f>Лист1!$A$2:$A$5</c:f>
              <c:strCache>
                <c:ptCount val="4"/>
                <c:pt idx="0">
                  <c:v>Чёрный хлеб</c:v>
                </c:pt>
                <c:pt idx="1">
                  <c:v>Овощи</c:v>
                </c:pt>
                <c:pt idx="2">
                  <c:v>Комбикорм</c:v>
                </c:pt>
                <c:pt idx="3">
                  <c:v>Не знаю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</c:v>
                </c:pt>
                <c:pt idx="1">
                  <c:v>17</c:v>
                </c:pt>
                <c:pt idx="2">
                  <c:v>9</c:v>
                </c:pt>
                <c:pt idx="3">
                  <c:v>15</c:v>
                </c:pt>
              </c:numCache>
            </c:numRef>
          </c:val>
        </c:ser>
        <c:dLbls>
          <c:showCatName val="1"/>
        </c:dLbls>
      </c:pie3DChart>
    </c:plotArea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Pr>
        <a:bodyPr/>
        <a:lstStyle/>
        <a:p>
          <a:pPr>
            <a:defRPr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5. Всегда ли нужно кормить лебедей?</c:v>
                </c:pt>
              </c:strCache>
            </c:strRef>
          </c:tx>
          <c:dLbls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CatName val="1"/>
            <c:showLeaderLines val="1"/>
          </c:dLbls>
          <c:cat>
            <c:strRef>
              <c:f>Лист1!$A$2:$A$5</c:f>
              <c:strCache>
                <c:ptCount val="4"/>
                <c:pt idx="0">
                  <c:v>Всегда</c:v>
                </c:pt>
                <c:pt idx="1">
                  <c:v>Только при сильных морозах</c:v>
                </c:pt>
                <c:pt idx="2">
                  <c:v>Никогда</c:v>
                </c:pt>
                <c:pt idx="3">
                  <c:v>Не знаю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19</c:v>
                </c:pt>
                <c:pt idx="1">
                  <c:v>13</c:v>
                </c:pt>
                <c:pt idx="2">
                  <c:v>0</c:v>
                </c:pt>
                <c:pt idx="3">
                  <c:v>13</c:v>
                </c:pt>
              </c:numCache>
            </c:numRef>
          </c:val>
        </c:ser>
        <c:dLbls>
          <c:showCatName val="1"/>
        </c:dLbls>
      </c:pie3DChart>
    </c:plotArea>
    <c:plotVisOnly val="1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6. Как нужно вести себя во время кормления?</c:v>
                </c:pt>
              </c:strCache>
            </c:strRef>
          </c:tx>
          <c:dLbls>
            <c:showPercent val="1"/>
          </c:dLbls>
          <c:cat>
            <c:strRef>
              <c:f>Лист1!$A$2:$A$5</c:f>
              <c:strCache>
                <c:ptCount val="4"/>
                <c:pt idx="0">
                  <c:v>Громко кричать, размахивая руками-0%</c:v>
                </c:pt>
                <c:pt idx="1">
                  <c:v>Разбрасывать большими кусками хлеб, бросать зерно в снег на берегу-4%</c:v>
                </c:pt>
                <c:pt idx="2">
                  <c:v>Надеть неброскую одежду, не шуметь-76%</c:v>
                </c:pt>
                <c:pt idx="3">
                  <c:v>Не знаю-20%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0</c:v>
                </c:pt>
                <c:pt idx="1">
                  <c:v>2</c:v>
                </c:pt>
                <c:pt idx="2">
                  <c:v>34</c:v>
                </c:pt>
                <c:pt idx="3">
                  <c:v>9</c:v>
                </c:pt>
              </c:numCache>
            </c:numRef>
          </c:val>
        </c:ser>
        <c:dLbls>
          <c:showPercent val="1"/>
        </c:dLbls>
      </c:pie3DChart>
    </c:plotArea>
    <c:legend>
      <c:legendPos val="t"/>
    </c:legend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4EB8A7-A201-416C-9424-6C74AD810F50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FEA2F7-F144-421A-A476-590232EA7DB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FEA2F7-F144-421A-A476-590232EA7DB4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>
              <a:latin typeface="Times New Roman" pitchFamily="18" charset="0"/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>
              <a:latin typeface="Times New Roman" pitchFamily="18" charset="0"/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>
              <a:latin typeface="Times New Roman" pitchFamily="18" charset="0"/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>
              <a:latin typeface="Times New Roman" pitchFamily="18" charset="0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>
              <a:latin typeface="Times New Roman" pitchFamily="18" charset="0"/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88365-5897-4F16-AED1-D5AC42FA4DD5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>
              <a:latin typeface="Times New Roman" pitchFamily="18" charset="0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>
              <a:latin typeface="Times New Roman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Times New Roman" pitchFamily="18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Times New Roman" pitchFamily="18" charset="0"/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B117956-F030-43FD-AD53-B765268D54D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88365-5897-4F16-AED1-D5AC42FA4DD5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17956-F030-43FD-AD53-B765268D54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>
              <a:latin typeface="Times New Roman" pitchFamily="18" charset="0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>
              <a:latin typeface="Times New Roman" pitchFamily="18" charset="0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>
              <a:latin typeface="Times New Roman" pitchFamily="18" charset="0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>
              <a:latin typeface="Times New Roman" pitchFamily="18" charset="0"/>
            </a:endParaRP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>
              <a:latin typeface="Times New Roman" pitchFamily="18" charset="0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>
              <a:latin typeface="Times New Roman" pitchFamily="18" charset="0"/>
            </a:endParaRPr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>
              <a:latin typeface="Times New Roman" pitchFamily="18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Times New Roman" pitchFamily="18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Times New Roman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2B117956-F030-43FD-AD53-B765268D54D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88365-5897-4F16-AED1-D5AC42FA4DD5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88365-5897-4F16-AED1-D5AC42FA4DD5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2B117956-F030-43FD-AD53-B765268D54D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>
              <a:latin typeface="Times New Roman" pitchFamily="18" charset="0"/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>
              <a:latin typeface="Times New Roman" pitchFamily="18" charset="0"/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>
              <a:latin typeface="Times New Roman" pitchFamily="18" charset="0"/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>
              <a:latin typeface="Times New Roman" pitchFamily="18" charset="0"/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>
              <a:latin typeface="Times New Roman" pitchFamily="18" charset="0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>
              <a:latin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>
              <a:latin typeface="Times New Roman" pitchFamily="18" charset="0"/>
            </a:endParaRPr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>
              <a:latin typeface="Times New Roman" pitchFamily="18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88365-5897-4F16-AED1-D5AC42FA4DD5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>
              <a:latin typeface="Times New Roman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Times New Roman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Times New Roman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B117956-F030-43FD-AD53-B765268D54D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1F688365-5897-4F16-AED1-D5AC42FA4DD5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17956-F030-43FD-AD53-B765268D54D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>
              <a:latin typeface="Times New Roman" pitchFamily="18" charset="0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>
              <a:latin typeface="Times New Roman" pitchFamily="18" charset="0"/>
            </a:endParaRPr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>
              <a:latin typeface="Times New Roman" pitchFamily="18" charset="0"/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>
              <a:latin typeface="Times New Roman" pitchFamily="18" charset="0"/>
            </a:endParaRPr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>
              <a:latin typeface="Times New Roman" pitchFamily="18" charset="0"/>
            </a:endParaRP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>
              <a:latin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Times New Roman" pitchFamily="18" charset="0"/>
            </a:endParaRP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>
              <a:latin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  <a:latin typeface="Times New Roman" pitchFamily="18" charset="0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dirty="0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>
                <a:latin typeface="Times New Roman" pitchFamily="18" charset="0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dirty="0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88365-5897-4F16-AED1-D5AC42FA4DD5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>
              <a:latin typeface="Times New Roman" pitchFamily="18" charset="0"/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>
              <a:latin typeface="Times New Roman" pitchFamily="18" charset="0"/>
            </a:endParaRPr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Times New Roman" pitchFamily="18" charset="0"/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2B117956-F030-43FD-AD53-B765268D54D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88365-5897-4F16-AED1-D5AC42FA4DD5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2B117956-F030-43FD-AD53-B765268D54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>
              <a:latin typeface="Times New Roman" pitchFamily="18" charset="0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>
              <a:latin typeface="Times New Roman" pitchFamily="18" charset="0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>
              <a:latin typeface="Times New Roman" pitchFamily="18" charset="0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>
              <a:latin typeface="Times New Roman" pitchFamily="18" charset="0"/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>
              <a:latin typeface="Times New Roman" pitchFamily="18" charset="0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>
              <a:latin typeface="Times New Roman" pitchFamily="18" charset="0"/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88365-5897-4F16-AED1-D5AC42FA4DD5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B117956-F030-43FD-AD53-B765268D54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>
              <a:latin typeface="Times New Roman" pitchFamily="18" charset="0"/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>
              <a:latin typeface="Times New Roman" pitchFamily="18" charset="0"/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>
              <a:latin typeface="Times New Roman" pitchFamily="18" charset="0"/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>
              <a:latin typeface="Times New Roman" pitchFamily="18" charset="0"/>
            </a:endParaRPr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>
              <a:latin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>
              <a:latin typeface="Times New Roman" pitchFamily="18" charset="0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>
              <a:latin typeface="Times New Roman" pitchFamily="18" charset="0"/>
            </a:endParaRPr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Times New Roman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Times New Roman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B117956-F030-43FD-AD53-B765268D54D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>
              <a:latin typeface="Times New Roman" pitchFamily="18" charset="0"/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88365-5897-4F16-AED1-D5AC42FA4DD5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>
              <a:latin typeface="Times New Roman" pitchFamily="18" charset="0"/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>
              <a:latin typeface="Times New Roman" pitchFamily="18" charset="0"/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>
              <a:latin typeface="Times New Roman" pitchFamily="18" charset="0"/>
            </a:endParaRPr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>
              <a:latin typeface="Times New Roman" pitchFamily="18" charset="0"/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>
              <a:latin typeface="Times New Roman" pitchFamily="18" charset="0"/>
            </a:endParaRPr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>
              <a:latin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Times New Roman" pitchFamily="18" charset="0"/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>
              <a:latin typeface="Times New Roman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Times New Roman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Times New Roman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2B117956-F030-43FD-AD53-B765268D54D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>
              <a:latin typeface="Times New Roman" pitchFamily="18" charset="0"/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1F688365-5897-4F16-AED1-D5AC42FA4DD5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>
              <a:latin typeface="Times New Roman" pitchFamily="18" charset="0"/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>
              <a:latin typeface="Times New Roman" pitchFamily="18" charset="0"/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>
              <a:latin typeface="Times New Roman" pitchFamily="18" charset="0"/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>
              <a:latin typeface="Times New Roman" pitchFamily="18" charset="0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>
              <a:latin typeface="Times New Roman" pitchFamily="18" charset="0"/>
            </a:endParaRPr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  <a:latin typeface="Times New Roman" pitchFamily="18" charset="0"/>
              </a:defRPr>
            </a:lvl1pPr>
          </a:lstStyle>
          <a:p>
            <a:fld id="{1F688365-5897-4F16-AED1-D5AC42FA4DD5}" type="datetimeFigureOut">
              <a:rPr lang="ru-RU" smtClean="0"/>
              <a:pPr/>
              <a:t>19.04.2022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  <a:latin typeface="Times New Roman" pitchFamily="18" charset="0"/>
              </a:defRPr>
            </a:lvl1pPr>
          </a:lstStyle>
          <a:p>
            <a:endParaRPr lang="ru-RU" dirty="0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>
              <a:latin typeface="Times New Roman" pitchFamily="18" charset="0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>
              <a:latin typeface="Times New Roman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Times New Roman" pitchFamily="18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Times New Roman" pitchFamily="18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  <a:latin typeface="Times New Roman" pitchFamily="18" charset="0"/>
              </a:defRPr>
            </a:lvl1pPr>
          </a:lstStyle>
          <a:p>
            <a:fld id="{2B117956-F030-43FD-AD53-B765268D54D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dirty="0" smtClean="0"/>
              <a:t>Образец заголовка</a:t>
            </a:r>
            <a:endParaRPr kumimoji="0" lang="en-US" dirty="0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dirty="0" smtClean="0"/>
              <a:t>Образец текста</a:t>
            </a:r>
          </a:p>
          <a:p>
            <a:pPr lvl="1" eaLnBrk="1" latinLnBrk="0" hangingPunct="1"/>
            <a:r>
              <a:rPr kumimoji="0" lang="ru-RU" dirty="0" smtClean="0"/>
              <a:t>Второй уровень</a:t>
            </a:r>
          </a:p>
          <a:p>
            <a:pPr lvl="2" eaLnBrk="1" latinLnBrk="0" hangingPunct="1"/>
            <a:r>
              <a:rPr kumimoji="0" lang="ru-RU" dirty="0" smtClean="0"/>
              <a:t>Третий уровень</a:t>
            </a:r>
          </a:p>
          <a:p>
            <a:pPr lvl="3" eaLnBrk="1" latinLnBrk="0" hangingPunct="1"/>
            <a:r>
              <a:rPr kumimoji="0" lang="ru-RU" dirty="0" smtClean="0"/>
              <a:t>Четвертый уровень</a:t>
            </a:r>
          </a:p>
          <a:p>
            <a:pPr lvl="4" eaLnBrk="1" latinLnBrk="0" hangingPunct="1"/>
            <a:r>
              <a:rPr kumimoji="0" lang="ru-RU" dirty="0" smtClean="0"/>
              <a:t>Пятый уровень</a:t>
            </a:r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dissolve/>
  </p:transition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Times New Roman" pitchFamily="18" charset="0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Times New Roman" pitchFamily="18" charset="0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Times New Roman" pitchFamily="18" charset="0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5286348" y="4786322"/>
            <a:ext cx="3857652" cy="1466848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Автор проекта: </a:t>
            </a:r>
            <a:r>
              <a:rPr lang="ru-RU" dirty="0" smtClean="0"/>
              <a:t>                                                </a:t>
            </a:r>
          </a:p>
          <a:p>
            <a:r>
              <a:rPr lang="ru-RU" dirty="0" smtClean="0"/>
              <a:t>Вартанян Варвара,</a:t>
            </a:r>
          </a:p>
          <a:p>
            <a:r>
              <a:rPr lang="ru-RU" dirty="0" smtClean="0"/>
              <a:t>учащаяся </a:t>
            </a:r>
            <a:r>
              <a:rPr lang="ru-RU" dirty="0" smtClean="0"/>
              <a:t>2 "В" класса</a:t>
            </a:r>
          </a:p>
          <a:p>
            <a:r>
              <a:rPr lang="ru-RU" dirty="0" smtClean="0"/>
              <a:t>Руководитель проекта:</a:t>
            </a:r>
          </a:p>
          <a:p>
            <a:r>
              <a:rPr lang="ru-RU" dirty="0" smtClean="0"/>
              <a:t>Чертова Е.Н.,</a:t>
            </a:r>
          </a:p>
          <a:p>
            <a:r>
              <a:rPr lang="ru-RU" dirty="0" smtClean="0"/>
              <a:t>учитель начальных классов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solidFill>
            <a:schemeClr val="accent1">
              <a:lumMod val="40000"/>
              <a:lumOff val="6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Тема проекта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  <a:r>
              <a:rPr lang="ru-RU" dirty="0" smtClean="0"/>
              <a:t> </a:t>
            </a:r>
            <a:r>
              <a:rPr lang="ru-RU" sz="4000" u="sng" dirty="0" smtClean="0">
                <a:solidFill>
                  <a:schemeClr val="accent1">
                    <a:lumMod val="50000"/>
                  </a:schemeClr>
                </a:solidFill>
              </a:rPr>
              <a:t>«Зимовье лебедей на Алтае»</a:t>
            </a:r>
            <a:endParaRPr lang="ru-RU" sz="4000" u="sng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7409" name="Picture 1" descr="D:\фото с нового фт\IMG_5502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786058"/>
            <a:ext cx="5301137" cy="35004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Интерпретация данных анкетирования</a:t>
            </a:r>
            <a:endParaRPr lang="ru-RU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301625" y="1371600"/>
          <a:ext cx="4038600" cy="4681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Содержимое 5"/>
          <p:cNvGraphicFramePr>
            <a:graphicFrameLocks noGrp="1"/>
          </p:cNvGraphicFramePr>
          <p:nvPr>
            <p:ph sz="half" idx="2"/>
          </p:nvPr>
        </p:nvGraphicFramePr>
        <p:xfrm>
          <a:off x="4800600" y="1371600"/>
          <a:ext cx="4038600" cy="4681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Интерпретация данных анкетирования</a:t>
            </a:r>
            <a:endParaRPr lang="ru-RU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301625" y="1371600"/>
          <a:ext cx="4038600" cy="4681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Содержимое 5"/>
          <p:cNvGraphicFramePr>
            <a:graphicFrameLocks noGrp="1"/>
          </p:cNvGraphicFramePr>
          <p:nvPr>
            <p:ph sz="half" idx="2"/>
          </p:nvPr>
        </p:nvGraphicFramePr>
        <p:xfrm>
          <a:off x="4800600" y="1371600"/>
          <a:ext cx="4038600" cy="4681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Интерпретация данных анкетирования</a:t>
            </a:r>
            <a:endParaRPr lang="ru-RU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301625" y="1371600"/>
          <a:ext cx="4038600" cy="4681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Содержимое 5"/>
          <p:cNvGraphicFramePr>
            <a:graphicFrameLocks noGrp="1"/>
          </p:cNvGraphicFramePr>
          <p:nvPr>
            <p:ph sz="half" idx="2"/>
          </p:nvPr>
        </p:nvGraphicFramePr>
        <p:xfrm>
          <a:off x="4800600" y="1371600"/>
          <a:ext cx="4038600" cy="4681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фото с нового фт\IMG_54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428604"/>
            <a:ext cx="8572560" cy="57150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D:\фото с нового фт\IMG_55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428604"/>
            <a:ext cx="8572560" cy="56927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228600"/>
            <a:ext cx="8407556" cy="75895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4818" name="Picture 2" descr="C:\Users\User\Desktop\IMG_5685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 l="9782" t="1674" r="8197" b="8183"/>
          <a:stretch>
            <a:fillRect/>
          </a:stretch>
        </p:blipFill>
        <p:spPr bwMode="auto">
          <a:xfrm>
            <a:off x="357158" y="2857496"/>
            <a:ext cx="3816141" cy="27959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Содержимое 12" descr="20211212_150924.jpg"/>
          <p:cNvPicPr>
            <a:picLocks noGrp="1"/>
          </p:cNvPicPr>
          <p:nvPr>
            <p:ph sz="quarter" idx="4"/>
          </p:nvPr>
        </p:nvPicPr>
        <p:blipFill>
          <a:blip r:embed="rId3" cstate="print"/>
          <a:srcRect l="27216" t="32653" r="22819" b="31643"/>
          <a:stretch>
            <a:fillRect/>
          </a:stretch>
        </p:blipFill>
        <p:spPr>
          <a:xfrm>
            <a:off x="4429124" y="2214554"/>
            <a:ext cx="4439142" cy="4000528"/>
          </a:xfrm>
          <a:prstGeom prst="rect">
            <a:avLst/>
          </a:prstGeom>
        </p:spPr>
      </p:pic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0" y="142852"/>
            <a:ext cx="893860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1" u="none" strike="noStrike" cap="none" normalizeH="0" baseline="0" dirty="0" smtClean="0">
                <a:ln>
                  <a:noFill/>
                </a:ln>
                <a:solidFill>
                  <a:srgbClr val="21586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Относитесь к природе бережно!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Кормление лебедей</a:t>
            </a:r>
            <a:endParaRPr lang="ru-RU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20211219_153757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071538" y="1428736"/>
            <a:ext cx="7000924" cy="49958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п.Молодёжный</a:t>
            </a:r>
            <a:endParaRPr lang="ru-RU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169" name="Picture 1" descr="D:\фото с нового фт\IMG_549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500174"/>
            <a:ext cx="7162032" cy="47746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фото с нового фт\IMG_54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428604"/>
            <a:ext cx="8715436" cy="58096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214290"/>
            <a:ext cx="8715435" cy="618630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b="1" i="1" u="sng" dirty="0" smtClean="0">
                <a:latin typeface="Times New Roman" pitchFamily="18" charset="0"/>
              </a:rPr>
              <a:t>Цель:</a:t>
            </a:r>
            <a:r>
              <a:rPr lang="ru-RU" dirty="0" smtClean="0">
                <a:latin typeface="Times New Roman" pitchFamily="18" charset="0"/>
              </a:rPr>
              <a:t> изучить особенности зимовья лебедей на Алтае.</a:t>
            </a:r>
          </a:p>
          <a:p>
            <a:endParaRPr lang="ru-RU" dirty="0" smtClean="0">
              <a:latin typeface="Times New Roman" pitchFamily="18" charset="0"/>
            </a:endParaRPr>
          </a:p>
          <a:p>
            <a:r>
              <a:rPr lang="ru-RU" b="1" i="1" u="sng" dirty="0" smtClean="0">
                <a:latin typeface="Times New Roman" pitchFamily="18" charset="0"/>
              </a:rPr>
              <a:t>Задачи:</a:t>
            </a:r>
          </a:p>
          <a:p>
            <a:r>
              <a:rPr lang="ru-RU" dirty="0" smtClean="0">
                <a:latin typeface="Times New Roman" pitchFamily="18" charset="0"/>
              </a:rPr>
              <a:t>1. Сбор теоретического материала по теме, его анализ.</a:t>
            </a:r>
          </a:p>
          <a:p>
            <a:r>
              <a:rPr lang="ru-RU" dirty="0" smtClean="0">
                <a:latin typeface="Times New Roman" pitchFamily="18" charset="0"/>
              </a:rPr>
              <a:t>2. Наблюдение за лебедями.</a:t>
            </a:r>
          </a:p>
          <a:p>
            <a:r>
              <a:rPr lang="ru-RU" dirty="0" smtClean="0">
                <a:latin typeface="Times New Roman" pitchFamily="18" charset="0"/>
              </a:rPr>
              <a:t>3. Ведение дневника наблюдения.</a:t>
            </a:r>
          </a:p>
          <a:p>
            <a:r>
              <a:rPr lang="ru-RU" dirty="0" smtClean="0">
                <a:latin typeface="Times New Roman" pitchFamily="18" charset="0"/>
              </a:rPr>
              <a:t>4. Проведение анкетирования среди учащихся.</a:t>
            </a:r>
          </a:p>
          <a:p>
            <a:r>
              <a:rPr lang="ru-RU" dirty="0" smtClean="0">
                <a:latin typeface="Times New Roman" pitchFamily="18" charset="0"/>
              </a:rPr>
              <a:t>5. Разработка информационной памятки.</a:t>
            </a:r>
          </a:p>
          <a:p>
            <a:pPr lvl="0"/>
            <a:r>
              <a:rPr lang="ru-RU" dirty="0" smtClean="0">
                <a:latin typeface="Times New Roman" pitchFamily="18" charset="0"/>
              </a:rPr>
              <a:t>6. </a:t>
            </a:r>
            <a:r>
              <a:rPr lang="ru-RU" dirty="0" smtClean="0"/>
              <a:t>Оформление результатов исследования.</a:t>
            </a:r>
          </a:p>
          <a:p>
            <a:r>
              <a:rPr lang="ru-RU" dirty="0" smtClean="0">
                <a:latin typeface="Times New Roman" pitchFamily="18" charset="0"/>
              </a:rPr>
              <a:t>7. Подведение итогов работы.</a:t>
            </a:r>
          </a:p>
          <a:p>
            <a:endParaRPr lang="ru-RU" dirty="0" smtClean="0">
              <a:latin typeface="Times New Roman" pitchFamily="18" charset="0"/>
            </a:endParaRPr>
          </a:p>
          <a:p>
            <a:r>
              <a:rPr lang="ru-RU" b="1" i="1" u="sng" dirty="0" smtClean="0">
                <a:latin typeface="Times New Roman" pitchFamily="18" charset="0"/>
              </a:rPr>
              <a:t>Гипотеза:</a:t>
            </a:r>
            <a:r>
              <a:rPr lang="ru-RU" dirty="0" smtClean="0">
                <a:latin typeface="Times New Roman" pitchFamily="18" charset="0"/>
              </a:rPr>
              <a:t> Мы предполагаем, что лебеди прилетают зимовать на Алтай по причине не замерзания некоторых водоёмов.</a:t>
            </a:r>
          </a:p>
          <a:p>
            <a:endParaRPr lang="ru-RU" dirty="0" smtClean="0">
              <a:latin typeface="Times New Roman" pitchFamily="18" charset="0"/>
            </a:endParaRPr>
          </a:p>
          <a:p>
            <a:r>
              <a:rPr lang="ru-RU" b="1" i="1" u="sng" dirty="0" smtClean="0">
                <a:latin typeface="Times New Roman" pitchFamily="18" charset="0"/>
              </a:rPr>
              <a:t>Объект:</a:t>
            </a:r>
            <a:r>
              <a:rPr lang="ru-RU" dirty="0" smtClean="0">
                <a:latin typeface="Times New Roman" pitchFamily="18" charset="0"/>
              </a:rPr>
              <a:t> Лебеди-кликуны.</a:t>
            </a:r>
          </a:p>
          <a:p>
            <a:endParaRPr lang="ru-RU" dirty="0" smtClean="0">
              <a:latin typeface="Times New Roman" pitchFamily="18" charset="0"/>
            </a:endParaRPr>
          </a:p>
          <a:p>
            <a:r>
              <a:rPr lang="ru-RU" b="1" i="1" u="sng" dirty="0" smtClean="0">
                <a:latin typeface="Times New Roman" pitchFamily="18" charset="0"/>
              </a:rPr>
              <a:t>Предмет:</a:t>
            </a:r>
            <a:r>
              <a:rPr lang="ru-RU" dirty="0" smtClean="0">
                <a:latin typeface="Times New Roman" pitchFamily="18" charset="0"/>
              </a:rPr>
              <a:t> Внешние особенности и питание зимующих лебедей.</a:t>
            </a:r>
          </a:p>
          <a:p>
            <a:endParaRPr lang="ru-RU" dirty="0" smtClean="0">
              <a:latin typeface="Times New Roman" pitchFamily="18" charset="0"/>
            </a:endParaRPr>
          </a:p>
          <a:p>
            <a:r>
              <a:rPr lang="ru-RU" b="1" i="1" u="sng" dirty="0" smtClean="0">
                <a:latin typeface="Times New Roman" pitchFamily="18" charset="0"/>
              </a:rPr>
              <a:t>Методы:</a:t>
            </a:r>
          </a:p>
          <a:p>
            <a:r>
              <a:rPr lang="ru-RU" dirty="0" smtClean="0">
                <a:latin typeface="Times New Roman" pitchFamily="18" charset="0"/>
              </a:rPr>
              <a:t>-наблюдение;</a:t>
            </a:r>
          </a:p>
          <a:p>
            <a:r>
              <a:rPr lang="ru-RU" dirty="0" smtClean="0">
                <a:latin typeface="Times New Roman" pitchFamily="18" charset="0"/>
              </a:rPr>
              <a:t>-анкетирование;</a:t>
            </a:r>
          </a:p>
          <a:p>
            <a:r>
              <a:rPr lang="ru-RU" dirty="0" smtClean="0">
                <a:latin typeface="Times New Roman" pitchFamily="18" charset="0"/>
              </a:rPr>
              <a:t>-фото и видеосъёмка</a:t>
            </a:r>
            <a:endParaRPr lang="ru-RU" dirty="0">
              <a:latin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.dia\Downloads\3300x2185_756579_[www.ArtFile.ru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642918"/>
            <a:ext cx="2805208" cy="18573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http://storage.onbird.ru/bird/avatar/big%20lebed-trubach%20(onbird.ru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43306" y="642918"/>
            <a:ext cx="2606860" cy="18573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34" name="AutoShape 10" descr="http://desnu.ru/images/vidovoj-sostav-zhivotnyh_4_1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6" name="AutoShape 12" descr="http://desnu.ru/images/vidovoj-sostav-zhivotnyh_4_1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7" name="Picture 13" descr="C:\Users\User\Downloads\.dia\Downloads\vidovoj-sostav-zhivotnyh_4_14.jpg"/>
          <p:cNvPicPr>
            <a:picLocks noChangeAspect="1" noChangeArrowheads="1"/>
          </p:cNvPicPr>
          <p:nvPr/>
        </p:nvPicPr>
        <p:blipFill>
          <a:blip r:embed="rId5" cstate="print"/>
          <a:srcRect b="3660"/>
          <a:stretch>
            <a:fillRect/>
          </a:stretch>
        </p:blipFill>
        <p:spPr bwMode="auto">
          <a:xfrm>
            <a:off x="6643702" y="642918"/>
            <a:ext cx="2004705" cy="19288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9" name="Picture 15" descr="https://andreas-und-angelika.de/galleries/andreas/2012-06_Parque_Bicentenario/download.php?file=photos/aka-Parque-Bicentenario-2012-06-24__D3X245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596" y="3357562"/>
            <a:ext cx="2920207" cy="23361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43" name="Picture 19" descr="https://web-zoopark.ru/wp-content/uploads/2018/06/10-84-735x589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643306" y="3357562"/>
            <a:ext cx="2857520" cy="22900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45" name="Picture 21" descr="https://i.pinimg.com/originals/35/e0/7c/35e07c26d08a629c9ffb188b3b8d343f.jpg"/>
          <p:cNvPicPr>
            <a:picLocks noChangeAspect="1" noChangeArrowheads="1"/>
          </p:cNvPicPr>
          <p:nvPr/>
        </p:nvPicPr>
        <p:blipFill>
          <a:blip r:embed="rId8" cstate="print"/>
          <a:srcRect b="6767"/>
          <a:stretch>
            <a:fillRect/>
          </a:stretch>
        </p:blipFill>
        <p:spPr bwMode="auto">
          <a:xfrm>
            <a:off x="6786578" y="3429000"/>
            <a:ext cx="1900250" cy="22145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" name="Прямоугольник 20"/>
          <p:cNvSpPr/>
          <p:nvPr/>
        </p:nvSpPr>
        <p:spPr>
          <a:xfrm>
            <a:off x="1071538" y="2428868"/>
            <a:ext cx="135732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1600" b="1" i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/>
            </a:endParaRPr>
          </a:p>
          <a:p>
            <a:pPr algn="ctr"/>
            <a:r>
              <a:rPr lang="ru-RU" sz="16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ш</a:t>
            </a:r>
            <a:r>
              <a:rPr lang="ru-RU" sz="16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</a:rPr>
              <a:t>ипун</a:t>
            </a:r>
            <a:endParaRPr lang="ru-RU" sz="1600" b="1" i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286248" y="2428868"/>
            <a:ext cx="107157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1600" b="1" i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/>
            </a:endParaRPr>
          </a:p>
          <a:p>
            <a:pPr algn="ctr"/>
            <a:r>
              <a:rPr lang="ru-RU" sz="16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</a:rPr>
              <a:t>трубач</a:t>
            </a:r>
            <a:endParaRPr lang="ru-RU" sz="1600" b="1" i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929454" y="2428868"/>
            <a:ext cx="151515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1600" b="1" i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sz="16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тундровый</a:t>
            </a:r>
            <a:endParaRPr lang="ru-RU" sz="1600" b="1" i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071934" y="5500702"/>
            <a:ext cx="184731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1600" b="1" i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7143768" y="5500702"/>
            <a:ext cx="104067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1600" b="1" i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sz="16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</a:rPr>
              <a:t>черный</a:t>
            </a:r>
            <a:endParaRPr lang="ru-RU" sz="1600" b="1" i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14348" y="5786454"/>
            <a:ext cx="218440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b="1" i="1" dirty="0" smtClean="0">
                <a:ln w="10541" cmpd="sng">
                  <a:solidFill>
                    <a:srgbClr val="6EA0B0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6EA0B0">
                    <a:lumMod val="50000"/>
                  </a:srgbClr>
                </a:solidFill>
              </a:rPr>
              <a:t>черношейный</a:t>
            </a:r>
            <a:endParaRPr lang="ru-RU" sz="1600" b="1" i="1" dirty="0">
              <a:ln w="10541" cmpd="sng">
                <a:solidFill>
                  <a:srgbClr val="6EA0B0">
                    <a:shade val="88000"/>
                    <a:satMod val="110000"/>
                  </a:srgbClr>
                </a:solidFill>
                <a:prstDash val="solid"/>
              </a:ln>
              <a:solidFill>
                <a:srgbClr val="6EA0B0">
                  <a:lumMod val="50000"/>
                </a:srgb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891616" y="5857892"/>
            <a:ext cx="1827743" cy="588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sz="1600" b="1" i="1" dirty="0" smtClean="0">
              <a:ln w="10541" cmpd="sng">
                <a:solidFill>
                  <a:srgbClr val="6EA0B0">
                    <a:shade val="88000"/>
                    <a:satMod val="110000"/>
                  </a:srgbClr>
                </a:solidFill>
                <a:prstDash val="solid"/>
              </a:ln>
              <a:solidFill>
                <a:srgbClr val="6EA0B0">
                  <a:lumMod val="50000"/>
                </a:srgbClr>
              </a:solidFill>
            </a:endParaRPr>
          </a:p>
          <a:p>
            <a:pPr lvl="0" algn="ctr"/>
            <a:endParaRPr lang="ru-RU" sz="1600" b="1" i="1" dirty="0">
              <a:ln w="10541" cmpd="sng">
                <a:solidFill>
                  <a:srgbClr val="6EA0B0">
                    <a:shade val="88000"/>
                    <a:satMod val="110000"/>
                  </a:srgbClr>
                </a:solidFill>
                <a:prstDash val="solid"/>
              </a:ln>
              <a:solidFill>
                <a:srgbClr val="6EA0B0">
                  <a:lumMod val="50000"/>
                </a:srgbClr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071934" y="5744161"/>
            <a:ext cx="209497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b="1" i="1" dirty="0" smtClean="0">
                <a:ln w="10541" cmpd="sng">
                  <a:solidFill>
                    <a:srgbClr val="6EA0B0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6EA0B0">
                    <a:lumMod val="50000"/>
                  </a:srgbClr>
                </a:solidFill>
              </a:rPr>
              <a:t>американский</a:t>
            </a:r>
            <a:endParaRPr lang="ru-RU" sz="1600" b="1" i="1" dirty="0">
              <a:ln w="10541" cmpd="sng">
                <a:solidFill>
                  <a:srgbClr val="6EA0B0">
                    <a:shade val="88000"/>
                    <a:satMod val="110000"/>
                  </a:srgbClr>
                </a:solidFill>
                <a:prstDash val="solid"/>
              </a:ln>
              <a:solidFill>
                <a:srgbClr val="6EA0B0">
                  <a:lumMod val="50000"/>
                </a:srgbClr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Лебедь-кликун</a:t>
            </a:r>
            <a:endParaRPr lang="ru-RU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" name="Picture 1" descr="D:\фото с нового фт\IMG_549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t="5882"/>
          <a:stretch>
            <a:fillRect/>
          </a:stretch>
        </p:blipFill>
        <p:spPr bwMode="auto">
          <a:xfrm>
            <a:off x="1214414" y="1785926"/>
            <a:ext cx="6858048" cy="43031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Лебедь-кликун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idx="2"/>
          </p:nvPr>
        </p:nvSpPr>
        <p:spPr>
          <a:xfrm>
            <a:off x="357158" y="2143116"/>
            <a:ext cx="2362200" cy="4144963"/>
          </a:xfrm>
        </p:spPr>
        <p:txBody>
          <a:bodyPr>
            <a:noAutofit/>
          </a:bodyPr>
          <a:lstStyle/>
          <a:p>
            <a:r>
              <a:rPr lang="ru-RU" sz="2400" b="1" i="1" dirty="0" smtClean="0">
                <a:solidFill>
                  <a:schemeClr val="tx1"/>
                </a:solidFill>
                <a:cs typeface="Kalinga" pitchFamily="34" charset="0"/>
              </a:rPr>
              <a:t>-шею держит прямо;</a:t>
            </a:r>
          </a:p>
          <a:p>
            <a:r>
              <a:rPr lang="ru-RU" sz="2400" b="1" i="1" dirty="0" smtClean="0">
                <a:solidFill>
                  <a:schemeClr val="tx1"/>
                </a:solidFill>
                <a:cs typeface="Kalinga" pitchFamily="34" charset="0"/>
              </a:rPr>
              <a:t>-клюв лимонно-желтый с чёрным кончиком;</a:t>
            </a:r>
          </a:p>
          <a:p>
            <a:r>
              <a:rPr lang="ru-RU" sz="2400" b="1" i="1" dirty="0" smtClean="0">
                <a:solidFill>
                  <a:schemeClr val="tx1"/>
                </a:solidFill>
                <a:cs typeface="Kalinga" pitchFamily="34" charset="0"/>
              </a:rPr>
              <a:t>-чёрные лапы.</a:t>
            </a:r>
            <a:endParaRPr lang="ru-RU" sz="2400" b="1" i="1" dirty="0">
              <a:solidFill>
                <a:schemeClr val="tx1"/>
              </a:solidFill>
              <a:cs typeface="Kalinga" pitchFamily="34" charset="0"/>
            </a:endParaRPr>
          </a:p>
        </p:txBody>
      </p:sp>
      <p:pic>
        <p:nvPicPr>
          <p:cNvPr id="13314" name="Picture 2" descr="D:\фото с нового фт\IMG_547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1571612"/>
            <a:ext cx="5786478" cy="38576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Река Бия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2771" name="Picture 3" descr="D:\фото с нового фт\IMG_5488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t="16354" r="12780"/>
          <a:stretch>
            <a:fillRect/>
          </a:stretch>
        </p:blipFill>
        <p:spPr bwMode="auto">
          <a:xfrm>
            <a:off x="714348" y="1428736"/>
            <a:ext cx="7715304" cy="49327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Первая встреча с лебедями</a:t>
            </a:r>
            <a:endParaRPr lang="ru-RU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Содержимое 4" descr="20211129_17210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2357430"/>
            <a:ext cx="4133666" cy="31002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Содержимое 11" descr="20211129_17293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00628" y="1571612"/>
            <a:ext cx="3511153" cy="46815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Белоснежное чудо</a:t>
            </a:r>
            <a:endParaRPr lang="ru-RU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" descr="D:\фото с нового фт\IMG_5489.JPG"/>
          <p:cNvPicPr>
            <a:picLocks noChangeAspect="1" noChangeArrowheads="1"/>
          </p:cNvPicPr>
          <p:nvPr/>
        </p:nvPicPr>
        <p:blipFill>
          <a:blip r:embed="rId2" cstate="print"/>
          <a:srcRect t="10289"/>
          <a:stretch>
            <a:fillRect/>
          </a:stretch>
        </p:blipFill>
        <p:spPr bwMode="auto">
          <a:xfrm>
            <a:off x="357158" y="1428736"/>
            <a:ext cx="8429684" cy="49568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Дневник наблюдения</a:t>
            </a:r>
            <a:endParaRPr lang="ru-RU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20220301_12360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t="2535" r="482"/>
          <a:stretch>
            <a:fillRect/>
          </a:stretch>
        </p:blipFill>
        <p:spPr>
          <a:xfrm>
            <a:off x="1357290" y="1571612"/>
            <a:ext cx="6358423" cy="46704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498</TotalTime>
  <Words>208</Words>
  <Application>Microsoft Office PowerPoint</Application>
  <PresentationFormat>Экран (4:3)</PresentationFormat>
  <Paragraphs>64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Официальная</vt:lpstr>
      <vt:lpstr>Тема проекта: «Зимовье лебедей на Алтае»</vt:lpstr>
      <vt:lpstr>Слайд 2</vt:lpstr>
      <vt:lpstr>Слайд 3</vt:lpstr>
      <vt:lpstr>Лебедь-кликун</vt:lpstr>
      <vt:lpstr>Лебедь-кликун</vt:lpstr>
      <vt:lpstr>Река Бия</vt:lpstr>
      <vt:lpstr>Первая встреча с лебедями</vt:lpstr>
      <vt:lpstr>Белоснежное чудо</vt:lpstr>
      <vt:lpstr>Дневник наблюдения</vt:lpstr>
      <vt:lpstr>Интерпретация данных анкетирования</vt:lpstr>
      <vt:lpstr>Интерпретация данных анкетирования</vt:lpstr>
      <vt:lpstr>Интерпретация данных анкетирования</vt:lpstr>
      <vt:lpstr>Слайд 13</vt:lpstr>
      <vt:lpstr>Слайд 14</vt:lpstr>
      <vt:lpstr>Слайд 15</vt:lpstr>
      <vt:lpstr>Кормление лебедей</vt:lpstr>
      <vt:lpstr>п.Молодёжный</vt:lpstr>
      <vt:lpstr>Слайд 18</vt:lpstr>
    </vt:vector>
  </TitlesOfParts>
  <Company>DG Win&amp;Soft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«Зимовье лебедей на Алтае»</dc:title>
  <dc:creator>Саня</dc:creator>
  <cp:lastModifiedBy>User</cp:lastModifiedBy>
  <cp:revision>65</cp:revision>
  <dcterms:created xsi:type="dcterms:W3CDTF">2022-02-21T13:15:02Z</dcterms:created>
  <dcterms:modified xsi:type="dcterms:W3CDTF">2022-04-19T15:28:07Z</dcterms:modified>
</cp:coreProperties>
</file>