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71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0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6B74C-66DD-4ECE-A36B-AB7BDC365F6B}" type="datetimeFigureOut">
              <a:rPr lang="ru-RU" smtClean="0"/>
              <a:pPr/>
              <a:t>24.09.2023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CF83A-1A5F-43A4-A3CB-383094BD32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6B74C-66DD-4ECE-A36B-AB7BDC365F6B}" type="datetimeFigureOut">
              <a:rPr lang="ru-RU" smtClean="0"/>
              <a:pPr/>
              <a:t>24.09.2023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CF83A-1A5F-43A4-A3CB-383094BD32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6B74C-66DD-4ECE-A36B-AB7BDC365F6B}" type="datetimeFigureOut">
              <a:rPr lang="ru-RU" smtClean="0"/>
              <a:pPr/>
              <a:t>24.09.2023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CF83A-1A5F-43A4-A3CB-383094BD32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6B74C-66DD-4ECE-A36B-AB7BDC365F6B}" type="datetimeFigureOut">
              <a:rPr lang="ru-RU" smtClean="0"/>
              <a:pPr/>
              <a:t>24.09.2023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CF83A-1A5F-43A4-A3CB-383094BD32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6B74C-66DD-4ECE-A36B-AB7BDC365F6B}" type="datetimeFigureOut">
              <a:rPr lang="ru-RU" smtClean="0"/>
              <a:pPr/>
              <a:t>24.09.2023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CF83A-1A5F-43A4-A3CB-383094BD32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6B74C-66DD-4ECE-A36B-AB7BDC365F6B}" type="datetimeFigureOut">
              <a:rPr lang="ru-RU" smtClean="0"/>
              <a:pPr/>
              <a:t>24.09.2023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CF83A-1A5F-43A4-A3CB-383094BD32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6B74C-66DD-4ECE-A36B-AB7BDC365F6B}" type="datetimeFigureOut">
              <a:rPr lang="ru-RU" smtClean="0"/>
              <a:pPr/>
              <a:t>24.09.2023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CF83A-1A5F-43A4-A3CB-383094BD32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6B74C-66DD-4ECE-A36B-AB7BDC365F6B}" type="datetimeFigureOut">
              <a:rPr lang="ru-RU" smtClean="0"/>
              <a:pPr/>
              <a:t>24.09.2023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CF83A-1A5F-43A4-A3CB-383094BD32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6B74C-66DD-4ECE-A36B-AB7BDC365F6B}" type="datetimeFigureOut">
              <a:rPr lang="ru-RU" smtClean="0"/>
              <a:pPr/>
              <a:t>24.09.2023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CF83A-1A5F-43A4-A3CB-383094BD32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6B74C-66DD-4ECE-A36B-AB7BDC365F6B}" type="datetimeFigureOut">
              <a:rPr lang="ru-RU" smtClean="0"/>
              <a:pPr/>
              <a:t>24.09.2023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CF83A-1A5F-43A4-A3CB-383094BD32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6B74C-66DD-4ECE-A36B-AB7BDC365F6B}" type="datetimeFigureOut">
              <a:rPr lang="ru-RU" smtClean="0"/>
              <a:pPr/>
              <a:t>24.09.2023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CF83A-1A5F-43A4-A3CB-383094BD32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A6D6B74C-66DD-4ECE-A36B-AB7BDC365F6B}" type="datetimeFigureOut">
              <a:rPr lang="ru-RU" smtClean="0"/>
              <a:pPr/>
              <a:t>24.09.2023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C5CCF83A-1A5F-43A4-A3CB-383094BD324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Правописание падежных окончаний имён существительных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5.У какого существительного правильно определён падеж?</a:t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И) идёт по </a:t>
            </a:r>
            <a:r>
              <a:rPr lang="ru-RU" sz="3200" dirty="0" smtClean="0">
                <a:solidFill>
                  <a:schemeClr val="tx1"/>
                </a:solidFill>
              </a:rPr>
              <a:t>аллее -</a:t>
            </a:r>
            <a:r>
              <a:rPr lang="ru-RU" sz="3200" dirty="0" err="1" smtClean="0">
                <a:solidFill>
                  <a:schemeClr val="tx1"/>
                </a:solidFill>
              </a:rPr>
              <a:t>Д.п</a:t>
            </a:r>
            <a:endParaRPr lang="ru-RU" sz="3200" dirty="0">
              <a:solidFill>
                <a:schemeClr val="tx1"/>
              </a:solidFill>
            </a:endParaRPr>
          </a:p>
          <a:p>
            <a:r>
              <a:rPr lang="ru-RU" sz="3200" dirty="0">
                <a:solidFill>
                  <a:schemeClr val="tx1"/>
                </a:solidFill>
              </a:rPr>
              <a:t>О) увидел мышь- П.п.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5400600"/>
          </a:xfrm>
        </p:spPr>
        <p:txBody>
          <a:bodyPr>
            <a:normAutofit/>
          </a:bodyPr>
          <a:lstStyle/>
          <a:p>
            <a:r>
              <a:rPr lang="ru-RU" sz="8000" dirty="0">
                <a:solidFill>
                  <a:srgbClr val="C00000"/>
                </a:solidFill>
              </a:rPr>
              <a:t>УДАЧИ!</a:t>
            </a:r>
            <a:br>
              <a:rPr lang="ru-RU" sz="8000" dirty="0">
                <a:solidFill>
                  <a:srgbClr val="C00000"/>
                </a:solidFill>
              </a:rPr>
            </a:br>
            <a:endParaRPr lang="ru-RU" sz="8000" dirty="0">
              <a:solidFill>
                <a:srgbClr val="C00000"/>
              </a:solidFill>
            </a:endParaRPr>
          </a:p>
        </p:txBody>
      </p:sp>
      <p:pic>
        <p:nvPicPr>
          <p:cNvPr id="15364" name="Picture 4" descr="Дни работы перенос новогодние в праздничные Магазин новогодних подарко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3573016"/>
            <a:ext cx="18288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3140968"/>
            <a:ext cx="7772400" cy="1500187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>
                <a:solidFill>
                  <a:srgbClr val="002060"/>
                </a:solidFill>
              </a:rPr>
              <a:t>Подарок Коле</a:t>
            </a:r>
          </a:p>
          <a:p>
            <a:pPr algn="ctr"/>
            <a:r>
              <a:rPr lang="ru-RU" sz="6600" dirty="0">
                <a:solidFill>
                  <a:srgbClr val="002060"/>
                </a:solidFill>
              </a:rPr>
              <a:t>Подарок Коли </a:t>
            </a:r>
            <a:r>
              <a:rPr lang="ru-RU" sz="6600" dirty="0" smtClean="0">
                <a:solidFill>
                  <a:srgbClr val="002060"/>
                </a:solidFill>
              </a:rPr>
              <a:t/>
            </a:r>
            <a:br>
              <a:rPr lang="ru-RU" sz="6600" dirty="0" smtClean="0">
                <a:solidFill>
                  <a:srgbClr val="002060"/>
                </a:solidFill>
              </a:rPr>
            </a:br>
            <a:endParaRPr lang="ru-RU" sz="6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724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Алгоритм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sz="3600" b="0" dirty="0">
                <a:solidFill>
                  <a:srgbClr val="002060"/>
                </a:solidFill>
              </a:rPr>
              <a:t>Чтобы правильно писать безударное окончание существительного надо:</a:t>
            </a:r>
            <a:br>
              <a:rPr lang="ru-RU" sz="3600" b="0" dirty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2492896"/>
            <a:ext cx="7772400" cy="3816424"/>
          </a:xfrm>
        </p:spPr>
        <p:txBody>
          <a:bodyPr>
            <a:normAutofit lnSpcReduction="10000"/>
          </a:bodyPr>
          <a:lstStyle/>
          <a:p>
            <a:r>
              <a:rPr lang="ru-RU" sz="3000" b="1" i="1" dirty="0">
                <a:solidFill>
                  <a:srgbClr val="002060"/>
                </a:solidFill>
              </a:rPr>
              <a:t>1.Поставить </a:t>
            </a:r>
            <a:r>
              <a:rPr lang="ru-RU" sz="3000" b="1" i="1" dirty="0" smtClean="0">
                <a:solidFill>
                  <a:srgbClr val="002060"/>
                </a:solidFill>
              </a:rPr>
              <a:t>существительное </a:t>
            </a:r>
            <a:r>
              <a:rPr lang="ru-RU" sz="3000" b="1" i="1" dirty="0">
                <a:solidFill>
                  <a:srgbClr val="002060"/>
                </a:solidFill>
              </a:rPr>
              <a:t>в начальную форму и определить склонение.</a:t>
            </a:r>
            <a:endParaRPr lang="ru-RU" sz="3000" dirty="0">
              <a:solidFill>
                <a:srgbClr val="002060"/>
              </a:solidFill>
            </a:endParaRPr>
          </a:p>
          <a:p>
            <a:r>
              <a:rPr lang="ru-RU" sz="3000" b="1" i="1" dirty="0">
                <a:solidFill>
                  <a:srgbClr val="002060"/>
                </a:solidFill>
              </a:rPr>
              <a:t>2.Определить его падеж.</a:t>
            </a:r>
            <a:endParaRPr lang="ru-RU" sz="3000" dirty="0">
              <a:solidFill>
                <a:srgbClr val="002060"/>
              </a:solidFill>
            </a:endParaRPr>
          </a:p>
          <a:p>
            <a:r>
              <a:rPr lang="ru-RU" sz="3000" b="1" i="1" dirty="0">
                <a:solidFill>
                  <a:srgbClr val="002060"/>
                </a:solidFill>
              </a:rPr>
              <a:t>3.Посмотреть в таблице   окончания </a:t>
            </a:r>
            <a:r>
              <a:rPr lang="ru-RU" sz="3000" b="1" i="1" dirty="0" smtClean="0">
                <a:solidFill>
                  <a:srgbClr val="002060"/>
                </a:solidFill>
              </a:rPr>
              <a:t>существительных </a:t>
            </a:r>
            <a:r>
              <a:rPr lang="ru-RU" sz="3000" b="1" i="1" dirty="0">
                <a:solidFill>
                  <a:srgbClr val="002060"/>
                </a:solidFill>
              </a:rPr>
              <a:t>данного склонения в этом падеже или подобрать ОПОРНОЕ СЛОВО, то есть </a:t>
            </a:r>
            <a:r>
              <a:rPr lang="ru-RU" sz="3000" b="1" i="1" dirty="0" smtClean="0">
                <a:solidFill>
                  <a:srgbClr val="002060"/>
                </a:solidFill>
              </a:rPr>
              <a:t>существительное </a:t>
            </a:r>
            <a:r>
              <a:rPr lang="ru-RU" sz="3000" b="1" i="1" dirty="0">
                <a:solidFill>
                  <a:srgbClr val="002060"/>
                </a:solidFill>
              </a:rPr>
              <a:t>этого же склонения с ударным окончанием.</a:t>
            </a:r>
            <a:endParaRPr lang="ru-RU" sz="3000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36207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2204864"/>
            <a:ext cx="7772400" cy="4248473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 Белый снег, пушистый</a:t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В </a:t>
            </a:r>
            <a:r>
              <a:rPr lang="ru-RU" sz="2400" b="1" dirty="0" smtClean="0">
                <a:solidFill>
                  <a:srgbClr val="002060"/>
                </a:solidFill>
              </a:rPr>
              <a:t>воздух… </a:t>
            </a:r>
            <a:r>
              <a:rPr lang="ru-RU" sz="2400" b="1" dirty="0">
                <a:solidFill>
                  <a:srgbClr val="002060"/>
                </a:solidFill>
              </a:rPr>
              <a:t>кружится 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endParaRPr lang="ru-RU" sz="2400" b="1" dirty="0">
              <a:solidFill>
                <a:srgbClr val="002060"/>
              </a:solidFill>
            </a:endParaRPr>
          </a:p>
          <a:p>
            <a:pPr algn="ctr"/>
            <a:r>
              <a:rPr lang="ru-RU" sz="2400" b="1" dirty="0">
                <a:solidFill>
                  <a:srgbClr val="002060"/>
                </a:solidFill>
              </a:rPr>
              <a:t> Полосатый шарф </a:t>
            </a:r>
            <a:r>
              <a:rPr lang="ru-RU" sz="2400" b="1" dirty="0" err="1" smtClean="0">
                <a:solidFill>
                  <a:srgbClr val="002060"/>
                </a:solidFill>
              </a:rPr>
              <a:t>Андрейк</a:t>
            </a:r>
            <a:r>
              <a:rPr lang="ru-RU" sz="2400" b="1" dirty="0" smtClean="0">
                <a:solidFill>
                  <a:srgbClr val="002060"/>
                </a:solidFill>
              </a:rPr>
              <a:t>…</a:t>
            </a:r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Принесли </a:t>
            </a:r>
            <a:r>
              <a:rPr lang="ru-RU" sz="2400" b="1" dirty="0" smtClean="0">
                <a:solidFill>
                  <a:srgbClr val="002060"/>
                </a:solidFill>
              </a:rPr>
              <a:t>сестрицы</a:t>
            </a:r>
          </a:p>
          <a:p>
            <a:pPr algn="ctr"/>
            <a:endParaRPr lang="ru-RU" sz="2400" b="1" dirty="0">
              <a:solidFill>
                <a:srgbClr val="002060"/>
              </a:solidFill>
            </a:endParaRPr>
          </a:p>
          <a:p>
            <a:pPr algn="ctr"/>
            <a:r>
              <a:rPr lang="ru-RU" sz="2400" b="1" dirty="0">
                <a:solidFill>
                  <a:srgbClr val="002060"/>
                </a:solidFill>
              </a:rPr>
              <a:t>И стоят деревья в сумрачной </a:t>
            </a:r>
            <a:r>
              <a:rPr lang="ru-RU" sz="2400" b="1" dirty="0" err="1" smtClean="0">
                <a:solidFill>
                  <a:srgbClr val="002060"/>
                </a:solidFill>
              </a:rPr>
              <a:t>печал</a:t>
            </a:r>
            <a:r>
              <a:rPr lang="ru-RU" sz="2400" b="1" dirty="0" smtClean="0">
                <a:solidFill>
                  <a:srgbClr val="002060"/>
                </a:solidFill>
              </a:rPr>
              <a:t>...,</a:t>
            </a:r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Грезят и роняют белый снег с ветвей</a:t>
            </a:r>
            <a:r>
              <a:rPr lang="ru-RU" sz="2400" b="1" dirty="0" smtClean="0">
                <a:solidFill>
                  <a:srgbClr val="002060"/>
                </a:solidFill>
              </a:rPr>
              <a:t>...</a:t>
            </a:r>
          </a:p>
          <a:p>
            <a:pPr algn="ctr"/>
            <a:endParaRPr lang="ru-RU" sz="2400" b="1" dirty="0">
              <a:solidFill>
                <a:srgbClr val="002060"/>
              </a:solidFill>
            </a:endParaRPr>
          </a:p>
          <a:p>
            <a:pPr algn="ctr"/>
            <a:r>
              <a:rPr lang="ru-RU" sz="2400" b="1" dirty="0">
                <a:solidFill>
                  <a:srgbClr val="002060"/>
                </a:solidFill>
              </a:rPr>
              <a:t>У щенка на черной </a:t>
            </a:r>
            <a:r>
              <a:rPr lang="ru-RU" sz="2400" b="1" dirty="0" err="1" smtClean="0">
                <a:solidFill>
                  <a:srgbClr val="002060"/>
                </a:solidFill>
              </a:rPr>
              <a:t>спинк</a:t>
            </a:r>
            <a:r>
              <a:rPr lang="ru-RU" sz="2400" b="1" dirty="0" smtClean="0">
                <a:solidFill>
                  <a:srgbClr val="002060"/>
                </a:solidFill>
              </a:rPr>
              <a:t>...</a:t>
            </a:r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Тают белые </a:t>
            </a:r>
            <a:r>
              <a:rPr lang="ru-RU" sz="2400" b="1" dirty="0" smtClean="0">
                <a:solidFill>
                  <a:srgbClr val="002060"/>
                </a:solidFill>
              </a:rPr>
              <a:t>снежинки</a:t>
            </a:r>
          </a:p>
          <a:p>
            <a:pPr algn="ctr"/>
            <a:endParaRPr lang="ru-RU" sz="2400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4293096"/>
            <a:ext cx="7772400" cy="1500187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Белый снег, пушистый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В воздух</a:t>
            </a:r>
            <a:r>
              <a:rPr lang="ru-RU" sz="2400" b="1" dirty="0" smtClean="0">
                <a:solidFill>
                  <a:srgbClr val="FF0000"/>
                </a:solidFill>
              </a:rPr>
              <a:t>е</a:t>
            </a:r>
            <a:r>
              <a:rPr lang="ru-RU" sz="2400" b="1" dirty="0" smtClean="0">
                <a:solidFill>
                  <a:srgbClr val="002060"/>
                </a:solidFill>
              </a:rPr>
              <a:t> кружится </a:t>
            </a:r>
          </a:p>
          <a:p>
            <a:pPr algn="ctr"/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 Полосатый шарф Андрейк</a:t>
            </a:r>
            <a:r>
              <a:rPr lang="ru-RU" sz="2400" b="1" dirty="0" smtClean="0">
                <a:solidFill>
                  <a:srgbClr val="FF0000"/>
                </a:solidFill>
              </a:rPr>
              <a:t>е</a:t>
            </a: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Принесли сестрицы</a:t>
            </a:r>
          </a:p>
          <a:p>
            <a:pPr algn="ctr"/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И стоят деревья в сумрачной печал</a:t>
            </a:r>
            <a:r>
              <a:rPr lang="ru-RU" sz="2400" b="1" dirty="0" smtClean="0">
                <a:solidFill>
                  <a:srgbClr val="FF0000"/>
                </a:solidFill>
              </a:rPr>
              <a:t>и</a:t>
            </a:r>
            <a:r>
              <a:rPr lang="ru-RU" sz="2400" b="1" dirty="0" smtClean="0">
                <a:solidFill>
                  <a:srgbClr val="002060"/>
                </a:solidFill>
              </a:rPr>
              <a:t>,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Грезят и роняют белый снег с ветвей...</a:t>
            </a:r>
          </a:p>
          <a:p>
            <a:pPr algn="ctr"/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У щенка на черной спинк</a:t>
            </a:r>
            <a:r>
              <a:rPr lang="ru-RU" sz="2400" b="1" dirty="0" smtClean="0">
                <a:solidFill>
                  <a:srgbClr val="FF0000"/>
                </a:solidFill>
              </a:rPr>
              <a:t>е</a:t>
            </a: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Тают белые снежинки</a:t>
            </a:r>
          </a:p>
          <a:p>
            <a:pPr algn="ctr"/>
            <a:endParaRPr lang="ru-RU" sz="2400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1</a:t>
            </a:r>
            <a:r>
              <a:rPr lang="ru-RU" dirty="0" smtClean="0">
                <a:solidFill>
                  <a:srgbClr val="002060"/>
                </a:solidFill>
              </a:rPr>
              <a:t>. В </a:t>
            </a:r>
            <a:r>
              <a:rPr lang="ru-RU" dirty="0">
                <a:solidFill>
                  <a:srgbClr val="002060"/>
                </a:solidFill>
              </a:rPr>
              <a:t>каком слове нужно писать букву 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>
                <a:solidFill>
                  <a:srgbClr val="002060"/>
                </a:solidFill>
              </a:rPr>
              <a:t>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2924944"/>
            <a:ext cx="7772400" cy="1500187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002060"/>
                </a:solidFill>
              </a:rPr>
              <a:t>А) на </a:t>
            </a:r>
            <a:r>
              <a:rPr lang="ru-RU" sz="3200" dirty="0" err="1" smtClean="0">
                <a:solidFill>
                  <a:srgbClr val="002060"/>
                </a:solidFill>
              </a:rPr>
              <a:t>площад</a:t>
            </a:r>
            <a:r>
              <a:rPr lang="ru-RU" sz="3200" dirty="0" smtClean="0">
                <a:solidFill>
                  <a:srgbClr val="002060"/>
                </a:solidFill>
              </a:rPr>
              <a:t>…</a:t>
            </a:r>
            <a:endParaRPr lang="ru-RU" sz="3200" dirty="0">
              <a:solidFill>
                <a:srgbClr val="002060"/>
              </a:solidFill>
            </a:endParaRPr>
          </a:p>
          <a:p>
            <a:r>
              <a:rPr lang="ru-RU" sz="3200" dirty="0">
                <a:solidFill>
                  <a:srgbClr val="002060"/>
                </a:solidFill>
              </a:rPr>
              <a:t> У) к </a:t>
            </a:r>
            <a:r>
              <a:rPr lang="ru-RU" sz="3200" dirty="0" err="1" smtClean="0">
                <a:solidFill>
                  <a:srgbClr val="002060"/>
                </a:solidFill>
              </a:rPr>
              <a:t>площадк</a:t>
            </a:r>
            <a:r>
              <a:rPr lang="ru-RU" sz="3200" dirty="0" smtClean="0">
                <a:solidFill>
                  <a:srgbClr val="002060"/>
                </a:solidFill>
              </a:rPr>
              <a:t>…</a:t>
            </a:r>
            <a:endParaRPr lang="ru-RU" sz="3200" dirty="0">
              <a:solidFill>
                <a:srgbClr val="002060"/>
              </a:solidFill>
            </a:endParaRPr>
          </a:p>
          <a:p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2.  В каком слове  на месте пропуска нужно писать букву 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>
                <a:solidFill>
                  <a:srgbClr val="002060"/>
                </a:solidFill>
              </a:rPr>
              <a:t>?</a:t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2852936"/>
            <a:ext cx="7772400" cy="1500187"/>
          </a:xfrm>
        </p:spPr>
        <p:txBody>
          <a:bodyPr/>
          <a:lstStyle/>
          <a:p>
            <a:r>
              <a:rPr lang="ru-RU" sz="2800" dirty="0">
                <a:solidFill>
                  <a:srgbClr val="002060"/>
                </a:solidFill>
              </a:rPr>
              <a:t>А) в </a:t>
            </a:r>
            <a:r>
              <a:rPr lang="ru-RU" sz="2800" dirty="0" err="1" smtClean="0">
                <a:solidFill>
                  <a:srgbClr val="002060"/>
                </a:solidFill>
              </a:rPr>
              <a:t>тетрадк</a:t>
            </a:r>
            <a:r>
              <a:rPr lang="ru-RU" sz="2800" dirty="0" smtClean="0">
                <a:solidFill>
                  <a:srgbClr val="002060"/>
                </a:solidFill>
              </a:rPr>
              <a:t>...</a:t>
            </a:r>
            <a:endParaRPr lang="ru-RU" sz="2800" dirty="0">
              <a:solidFill>
                <a:srgbClr val="002060"/>
              </a:solidFill>
            </a:endParaRPr>
          </a:p>
          <a:p>
            <a:r>
              <a:rPr lang="ru-RU" sz="2800" dirty="0">
                <a:solidFill>
                  <a:srgbClr val="002060"/>
                </a:solidFill>
              </a:rPr>
              <a:t>Д) в </a:t>
            </a:r>
            <a:r>
              <a:rPr lang="ru-RU" sz="2800" dirty="0" err="1" smtClean="0">
                <a:solidFill>
                  <a:srgbClr val="002060"/>
                </a:solidFill>
              </a:rPr>
              <a:t>тетрад</a:t>
            </a:r>
            <a:r>
              <a:rPr lang="ru-RU" sz="2800" dirty="0" smtClean="0">
                <a:solidFill>
                  <a:srgbClr val="002060"/>
                </a:solidFill>
              </a:rPr>
              <a:t>...</a:t>
            </a:r>
            <a:endParaRPr lang="ru-RU" sz="2800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3.В каком словосочетании на месте пропуска пишем </a:t>
            </a:r>
            <a:r>
              <a:rPr lang="ru-RU" dirty="0">
                <a:solidFill>
                  <a:srgbClr val="FF0000"/>
                </a:solidFill>
              </a:rPr>
              <a:t>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002060"/>
                </a:solidFill>
              </a:rPr>
              <a:t>А) ехать на </a:t>
            </a:r>
            <a:r>
              <a:rPr lang="ru-RU" sz="3200" dirty="0" smtClean="0">
                <a:solidFill>
                  <a:srgbClr val="002060"/>
                </a:solidFill>
              </a:rPr>
              <a:t>машин...</a:t>
            </a:r>
            <a:endParaRPr lang="ru-RU" sz="3200" dirty="0">
              <a:solidFill>
                <a:srgbClr val="002060"/>
              </a:solidFill>
            </a:endParaRPr>
          </a:p>
          <a:p>
            <a:r>
              <a:rPr lang="ru-RU" sz="3200" dirty="0">
                <a:solidFill>
                  <a:srgbClr val="002060"/>
                </a:solidFill>
              </a:rPr>
              <a:t>Б) слова из </a:t>
            </a:r>
            <a:r>
              <a:rPr lang="ru-RU" sz="3200" dirty="0" err="1" smtClean="0">
                <a:solidFill>
                  <a:srgbClr val="002060"/>
                </a:solidFill>
              </a:rPr>
              <a:t>песн</a:t>
            </a:r>
            <a:r>
              <a:rPr lang="ru-RU" sz="3200" dirty="0" smtClean="0">
                <a:solidFill>
                  <a:srgbClr val="002060"/>
                </a:solidFill>
              </a:rPr>
              <a:t>…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4. В каком словосочетании на месте пропуска пишем </a:t>
            </a:r>
            <a:r>
              <a:rPr lang="ru-RU" dirty="0">
                <a:solidFill>
                  <a:srgbClr val="FF0000"/>
                </a:solidFill>
              </a:rPr>
              <a:t>и</a:t>
            </a:r>
            <a:r>
              <a:rPr lang="ru-RU" dirty="0">
                <a:solidFill>
                  <a:srgbClr val="002060"/>
                </a:solidFill>
              </a:rPr>
              <a:t>?</a:t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002060"/>
                </a:solidFill>
              </a:rPr>
              <a:t>Ч) стоял у </a:t>
            </a:r>
            <a:r>
              <a:rPr lang="ru-RU" sz="3200" dirty="0" smtClean="0">
                <a:solidFill>
                  <a:srgbClr val="002060"/>
                </a:solidFill>
              </a:rPr>
              <a:t>черёмух...</a:t>
            </a:r>
            <a:endParaRPr lang="ru-RU" sz="3200" dirty="0">
              <a:solidFill>
                <a:srgbClr val="002060"/>
              </a:solidFill>
            </a:endParaRPr>
          </a:p>
          <a:p>
            <a:r>
              <a:rPr lang="ru-RU" sz="3200" dirty="0">
                <a:solidFill>
                  <a:srgbClr val="002060"/>
                </a:solidFill>
              </a:rPr>
              <a:t>Ц)  на </a:t>
            </a:r>
            <a:r>
              <a:rPr lang="ru-RU" sz="3200" dirty="0" err="1" smtClean="0">
                <a:solidFill>
                  <a:srgbClr val="002060"/>
                </a:solidFill>
              </a:rPr>
              <a:t>ветк</a:t>
            </a:r>
            <a:r>
              <a:rPr lang="ru-RU" sz="3200" dirty="0" smtClean="0">
                <a:solidFill>
                  <a:srgbClr val="002060"/>
                </a:solidFill>
              </a:rPr>
              <a:t>… сирени</a:t>
            </a:r>
            <a:endParaRPr lang="ru-RU" sz="3200" dirty="0">
              <a:solidFill>
                <a:srgbClr val="002060"/>
              </a:solidFill>
            </a:endParaRPr>
          </a:p>
          <a:p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il (1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pril (1)</Template>
  <TotalTime>61</TotalTime>
  <Words>167</Words>
  <Application>Microsoft Office PowerPoint</Application>
  <PresentationFormat>Экран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pril (1)</vt:lpstr>
      <vt:lpstr>Правописание падежных окончаний имён существительных </vt:lpstr>
      <vt:lpstr>Слайд 2</vt:lpstr>
      <vt:lpstr>Алгоритм Чтобы правильно писать безударное окончание существительного надо:  </vt:lpstr>
      <vt:lpstr>Слайд 4</vt:lpstr>
      <vt:lpstr>Слайд 5</vt:lpstr>
      <vt:lpstr>1. В каком слове нужно писать букву е? </vt:lpstr>
      <vt:lpstr>2.  В каком слове  на месте пропуска нужно писать букву и? </vt:lpstr>
      <vt:lpstr>3.В каком словосочетании на месте пропуска пишем е </vt:lpstr>
      <vt:lpstr>4. В каком словосочетании на месте пропуска пишем и? </vt:lpstr>
      <vt:lpstr>5.У какого существительного правильно определён падеж? </vt:lpstr>
      <vt:lpstr>УДАЧИ!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падежных окончаний имён существительных</dc:title>
  <dc:creator>Антон</dc:creator>
  <cp:lastModifiedBy>User</cp:lastModifiedBy>
  <cp:revision>10</cp:revision>
  <dcterms:created xsi:type="dcterms:W3CDTF">2014-12-10T20:56:45Z</dcterms:created>
  <dcterms:modified xsi:type="dcterms:W3CDTF">2023-09-24T04:13:35Z</dcterms:modified>
</cp:coreProperties>
</file>