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0.png" ContentType="image/pn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png" ContentType="image/png"/>
  <Override PartName="/ppt/media/image24.jpeg" ContentType="image/jpeg"/>
  <Override PartName="/ppt/media/image10.jpeg" ContentType="image/jpeg"/>
  <Override PartName="/ppt/media/image8.png" ContentType="image/png"/>
  <Override PartName="/ppt/media/image23.jpeg" ContentType="image/jpeg"/>
  <Override PartName="/ppt/media/image7.jpeg" ContentType="image/jpeg"/>
  <Override PartName="/ppt/media/image2.png" ContentType="image/png"/>
  <Override PartName="/ppt/media/image22.jpeg" ContentType="image/jpeg"/>
  <Override PartName="/ppt/media/image9.jpeg" ContentType="image/jpeg"/>
  <Override PartName="/ppt/media/image16.jpeg" ContentType="image/jpeg"/>
  <Override PartName="/ppt/media/image1.png" ContentType="image/png"/>
  <Override PartName="/ppt/media/image19.jpeg" ContentType="image/jpeg"/>
  <Override PartName="/ppt/media/image3.png" ContentType="image/png"/>
  <Override PartName="/ppt/media/image4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6.png" ContentType="image/png"/>
  <Override PartName="/ppt/media/image14.jpeg" ContentType="image/jpeg"/>
  <Override PartName="/ppt/media/image5.png" ContentType="image/png"/>
  <Override PartName="/ppt/media/image20.png" ContentType="image/png"/>
  <Override PartName="/ppt/media/image31.png" ContentType="image/png"/>
  <Override PartName="/ppt/media/image15.jpeg" ContentType="image/jpeg"/>
  <Override PartName="/ppt/media/image17.png" ContentType="image/png"/>
  <Override PartName="/ppt/media/image18.jpeg" ContentType="image/jpeg"/>
  <Override PartName="/ppt/media/image21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6807A87-8681-486E-8C74-B0E18E824F6C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920" cy="342792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6EDB717-7794-454C-B569-423EC26ECD6E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18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78228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10736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78228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110736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52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78228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110736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78228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110736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52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78228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110736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78228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110736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52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200" y="6643440"/>
            <a:ext cx="1230480" cy="21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808080"/>
                </a:solidFill>
                <a:latin typeface="Arial"/>
                <a:ea typeface="Calibri"/>
              </a:rPr>
              <a:t>FokinaLida.75@mail.ru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0" y="3429000"/>
            <a:ext cx="9142920" cy="3167640"/>
          </a:xfrm>
          <a:prstGeom prst="flowChartDocument">
            <a:avLst/>
          </a:prstGeom>
          <a:gradFill rotWithShape="0">
            <a:gsLst>
              <a:gs pos="0">
                <a:srgbClr val="ffe7b2"/>
              </a:gs>
              <a:gs pos="100000">
                <a:srgbClr val="ffefcf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0800000">
            <a:off x="1080" y="189000"/>
            <a:ext cx="9142920" cy="3238920"/>
          </a:xfrm>
          <a:prstGeom prst="flowChartDocument">
            <a:avLst/>
          </a:prstGeom>
          <a:gradFill rotWithShape="0">
            <a:gsLst>
              <a:gs pos="0">
                <a:srgbClr val="ffe7b2"/>
              </a:gs>
              <a:gs pos="100000">
                <a:srgbClr val="ffefc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Рисунок 11" descr=""/>
          <p:cNvPicPr/>
          <p:nvPr/>
        </p:nvPicPr>
        <p:blipFill>
          <a:blip r:embed="rId2"/>
          <a:stretch/>
        </p:blipFill>
        <p:spPr>
          <a:xfrm rot="5400000">
            <a:off x="44640" y="-34560"/>
            <a:ext cx="766800" cy="79020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12" descr=""/>
          <p:cNvPicPr/>
          <p:nvPr/>
        </p:nvPicPr>
        <p:blipFill>
          <a:blip r:embed="rId3"/>
          <a:stretch/>
        </p:blipFill>
        <p:spPr>
          <a:xfrm rot="15840600">
            <a:off x="8326440" y="6039360"/>
            <a:ext cx="766800" cy="79020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7200" y="6643440"/>
            <a:ext cx="1230480" cy="21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808080"/>
                </a:solidFill>
                <a:latin typeface="Arial"/>
                <a:ea typeface="Calibri"/>
              </a:rPr>
              <a:t>FokinaLida.75@mail.ru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0" y="3429000"/>
            <a:ext cx="9142920" cy="3167640"/>
          </a:xfrm>
          <a:prstGeom prst="flowChartDocument">
            <a:avLst/>
          </a:prstGeom>
          <a:gradFill rotWithShape="0">
            <a:gsLst>
              <a:gs pos="0">
                <a:srgbClr val="ffe7b2"/>
              </a:gs>
              <a:gs pos="100000">
                <a:srgbClr val="ffefcf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 rot="10800000">
            <a:off x="1080" y="189000"/>
            <a:ext cx="9142920" cy="3238920"/>
          </a:xfrm>
          <a:prstGeom prst="flowChartDocument">
            <a:avLst/>
          </a:prstGeom>
          <a:gradFill rotWithShape="0">
            <a:gsLst>
              <a:gs pos="0">
                <a:srgbClr val="ffe7b2"/>
              </a:gs>
              <a:gs pos="100000">
                <a:srgbClr val="ffefc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Рисунок 11" descr=""/>
          <p:cNvPicPr/>
          <p:nvPr/>
        </p:nvPicPr>
        <p:blipFill>
          <a:blip r:embed="rId2"/>
          <a:stretch/>
        </p:blipFill>
        <p:spPr>
          <a:xfrm rot="5400000">
            <a:off x="44640" y="-34560"/>
            <a:ext cx="766800" cy="790200"/>
          </a:xfrm>
          <a:prstGeom prst="rect">
            <a:avLst/>
          </a:prstGeom>
          <a:ln>
            <a:noFill/>
          </a:ln>
        </p:spPr>
      </p:pic>
      <p:pic>
        <p:nvPicPr>
          <p:cNvPr id="47" name="Рисунок 12" descr=""/>
          <p:cNvPicPr/>
          <p:nvPr/>
        </p:nvPicPr>
        <p:blipFill>
          <a:blip r:embed="rId3"/>
          <a:stretch/>
        </p:blipFill>
        <p:spPr>
          <a:xfrm rot="15840600">
            <a:off x="8326440" y="6039360"/>
            <a:ext cx="766800" cy="790200"/>
          </a:xfrm>
          <a:prstGeom prst="rect">
            <a:avLst/>
          </a:prstGeom>
          <a:ln>
            <a:noFill/>
          </a:ln>
        </p:spPr>
      </p:pic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200" y="6643440"/>
            <a:ext cx="1230480" cy="21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808080"/>
                </a:solidFill>
                <a:latin typeface="Arial"/>
                <a:ea typeface="Calibri"/>
              </a:rPr>
              <a:t>FokinaLida.75@mail.ru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0" y="3429000"/>
            <a:ext cx="9142920" cy="3167640"/>
          </a:xfrm>
          <a:prstGeom prst="flowChartDocument">
            <a:avLst/>
          </a:prstGeom>
          <a:gradFill rotWithShape="0">
            <a:gsLst>
              <a:gs pos="0">
                <a:srgbClr val="ffe7b2"/>
              </a:gs>
              <a:gs pos="100000">
                <a:srgbClr val="ffefcf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3"/>
          <p:cNvSpPr/>
          <p:nvPr/>
        </p:nvSpPr>
        <p:spPr>
          <a:xfrm rot="10800000">
            <a:off x="1080" y="189000"/>
            <a:ext cx="9142920" cy="3238920"/>
          </a:xfrm>
          <a:prstGeom prst="flowChartDocument">
            <a:avLst/>
          </a:prstGeom>
          <a:gradFill rotWithShape="0">
            <a:gsLst>
              <a:gs pos="0">
                <a:srgbClr val="ffe7b2"/>
              </a:gs>
              <a:gs pos="100000">
                <a:srgbClr val="ffefc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Рисунок 11" descr=""/>
          <p:cNvPicPr/>
          <p:nvPr/>
        </p:nvPicPr>
        <p:blipFill>
          <a:blip r:embed="rId2"/>
          <a:stretch/>
        </p:blipFill>
        <p:spPr>
          <a:xfrm rot="5400000">
            <a:off x="44640" y="-34560"/>
            <a:ext cx="766800" cy="79020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12" descr=""/>
          <p:cNvPicPr/>
          <p:nvPr/>
        </p:nvPicPr>
        <p:blipFill>
          <a:blip r:embed="rId3"/>
          <a:stretch/>
        </p:blipFill>
        <p:spPr>
          <a:xfrm rot="15840600">
            <a:off x="8326440" y="6039360"/>
            <a:ext cx="766800" cy="790200"/>
          </a:xfrm>
          <a:prstGeom prst="rect">
            <a:avLst/>
          </a:prstGeom>
          <a:ln>
            <a:noFill/>
          </a:ln>
        </p:spPr>
      </p:pic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52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8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95640" y="188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«Путешествие по стихам </a:t>
            </a:r>
            <a:br/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Сергея Владимировича Михалкова»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37" name="Содержимое 3" descr=""/>
          <p:cNvPicPr/>
          <p:nvPr/>
        </p:nvPicPr>
        <p:blipFill>
          <a:blip r:embed="rId1"/>
          <a:stretch/>
        </p:blipFill>
        <p:spPr>
          <a:xfrm>
            <a:off x="648720" y="2890800"/>
            <a:ext cx="2447280" cy="3301200"/>
          </a:xfrm>
          <a:prstGeom prst="rect">
            <a:avLst/>
          </a:prstGeom>
          <a:ln w="9360"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3632040" y="3096000"/>
            <a:ext cx="4359960" cy="2851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714680" y="1614600"/>
            <a:ext cx="5713920" cy="3628080"/>
          </a:xfrm>
          <a:prstGeom prst="flowChartAlternateProcess">
            <a:avLst/>
          </a:prstGeom>
          <a:blipFill rotWithShape="0">
            <a:blip r:embed="rId1"/>
            <a:stretch>
              <a:fillRect/>
            </a:stretch>
          </a:blipFill>
          <a:ln w="57240">
            <a:solidFill>
              <a:srgbClr val="9933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«Трезор»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62" name="Содержимое 3" descr=""/>
          <p:cNvPicPr/>
          <p:nvPr/>
        </p:nvPicPr>
        <p:blipFill>
          <a:blip r:embed="rId1"/>
          <a:stretch/>
        </p:blipFill>
        <p:spPr>
          <a:xfrm>
            <a:off x="2627640" y="1196640"/>
            <a:ext cx="3537360" cy="4679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«Трезор»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57200" y="1268640"/>
            <a:ext cx="4037400" cy="48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 дверях висел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Замок.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Взаперти сидел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Щенок.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Все ушли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одного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 доме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Заперли его. 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Мы оставили Трезора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Без присмотра,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Без надзора.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поэтому щенок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Перепортил всё, что мог.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Разорвал на кукле платье,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Зайцу выдрал шерсти клок,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4648320" y="1196640"/>
            <a:ext cx="4037400" cy="492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 коридор из-под кровати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Наши туфли уволок.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Под кровать загнал кота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Кот остался без хвоста.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Отыскал на кухне угол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С головой забрался в уголь,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Вылез чёрный - не узнать.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Влез в кувшин - Перевернулся,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Чуть совсем не захлебнулся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улёгся на кровать Спать...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Мы щенка в воде и мыле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Два часа мочалкой мыли.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Ни за что теперь его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Не оставим одного!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4 страница 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67" name="Содержимое 3" descr=""/>
          <p:cNvPicPr/>
          <p:nvPr/>
        </p:nvPicPr>
        <p:blipFill>
          <a:blip r:embed="rId1"/>
          <a:stretch/>
        </p:blipFill>
        <p:spPr>
          <a:xfrm>
            <a:off x="2771640" y="1196640"/>
            <a:ext cx="3455280" cy="4679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«Прививка»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57200" y="1052640"/>
            <a:ext cx="4037400" cy="54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—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 прививку! Первый класс!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— Вы слыхали? Это нас!.. —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Я прививки не боюсь: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Если надо — уколюсь!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Ну, подумаешь, укол!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Укололи и — пошел...</a:t>
            </a:r>
            <a:br/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Это только трус боится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 укол идти к врачу.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Лично я при виде шприца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Улыбаюсь и шучу.</a:t>
            </a:r>
            <a:br/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Я вхожу один из первых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 медицинский кабинет.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4648320" y="1052640"/>
            <a:ext cx="4037400" cy="54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1" lang="ru-RU" sz="2800" spc="-1" strike="noStrike">
                <a:solidFill>
                  <a:srgbClr val="993300"/>
                </a:solidFill>
                <a:latin typeface="Calibri"/>
                <a:ea typeface="DejaVu Sans"/>
              </a:rPr>
              <a:t>У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меня стальные нервы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Или вовсе нервов нет!</a:t>
            </a:r>
            <a:br/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Если только кто бы знал бы,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Что билеты на футбол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Я охотно променял бы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 добавочный укол!..</a:t>
            </a:r>
            <a:br/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— На прививку! Первый класс!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— Вы слыхали? Это нас!.. —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Почему я встал у стенки?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У меня... дрожат коленки...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71" name="Privivka.mp3" descr=""/>
          <p:cNvPicPr/>
          <p:nvPr/>
        </p:nvPicPr>
        <p:blipFill>
          <a:blip r:embed="rId1"/>
          <a:stretch/>
        </p:blipFill>
        <p:spPr>
          <a:xfrm>
            <a:off x="8460360" y="5589360"/>
            <a:ext cx="303840" cy="30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2" dur="1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" descr=""/>
          <p:cNvPicPr/>
          <p:nvPr/>
        </p:nvPicPr>
        <p:blipFill>
          <a:blip r:embed="rId1"/>
          <a:stretch/>
        </p:blipFill>
        <p:spPr>
          <a:xfrm>
            <a:off x="2483640" y="620640"/>
            <a:ext cx="4031280" cy="5255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5 страница 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74" name="Содержимое 5" descr=""/>
          <p:cNvPicPr/>
          <p:nvPr/>
        </p:nvPicPr>
        <p:blipFill>
          <a:blip r:embed="rId1"/>
          <a:stretch/>
        </p:blipFill>
        <p:spPr>
          <a:xfrm>
            <a:off x="2771640" y="1124640"/>
            <a:ext cx="3514680" cy="4823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«Фома»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В одном переулке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Стояли дома.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В одном из домов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Жил упрямый Фома.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      </a:t>
            </a: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Ни дома, ни в школе,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Нигде, никому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Не верил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Упрямый Фома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Ничему.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      </a:t>
            </a: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На улицах слякоть,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И дождик,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И град.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- Наденьте галоши,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Ему говорят.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993300"/>
                </a:solidFill>
                <a:latin typeface="Calibri"/>
                <a:ea typeface="DejaVu Sans"/>
              </a:rPr>
              <a:t>     </a:t>
            </a:r>
            <a:r>
              <a:rPr b="1" lang="ru-RU" sz="2800" spc="-1" strike="noStrike">
                <a:solidFill>
                  <a:srgbClr val="993300"/>
                </a:solidFill>
                <a:latin typeface="Calibri"/>
                <a:ea typeface="DejaVu Sans"/>
              </a:rPr>
              <a:t>- </a:t>
            </a: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Неправда,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Не верит Фома,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Это ложь...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И прямо по лужам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Идет без галош.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      </a:t>
            </a: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Мороз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Надевают ребята коньки.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Прохожие подняли воротники.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Фоме говорят: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- Наступила зима.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В трусах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На прогулку выходит Фома.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78" name="Sergey_Mihalkov-foma.mp3" descr=""/>
          <p:cNvPicPr/>
          <p:nvPr/>
        </p:nvPicPr>
        <p:blipFill>
          <a:blip r:embed="rId1"/>
          <a:stretch/>
        </p:blipFill>
        <p:spPr>
          <a:xfrm>
            <a:off x="8604360" y="5589360"/>
            <a:ext cx="303840" cy="30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8" dur="1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457200" y="332640"/>
            <a:ext cx="4037400" cy="579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Идёт в зоопарке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С экскурсией он,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- Смотрите, - ему говорят,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Это слон.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И снова не верит Фома: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- Это ложь.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Совсем этот слон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На слона не похож.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Однажды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Приснился упрямому сон,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Как будто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Шагает по Африке он.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С небес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Африканское солнце печёт,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Река, под названием Конго,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Течёт.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Подходит к реке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Пионерский отряд.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Ребята Фоме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У реки говорят: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4648320" y="332640"/>
            <a:ext cx="4037400" cy="579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Купаться нельзя: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Аллигаторов тьма.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- Неправда!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Друзьям отвечает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Фома.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Трусы и рубашка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Лежат на песке.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Упрямец плывёт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По опасной реке.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Близка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Аллигатора хищная пасть.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- Спасайся, несчастный,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Ты можешь пропасть!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Но слышен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Ребятам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Знакомый ответ: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- Прошу не учить,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Мне одинадцать лет!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2"/>
          <p:cNvSpPr/>
          <p:nvPr/>
        </p:nvSpPr>
        <p:spPr>
          <a:xfrm>
            <a:off x="457200" y="332640"/>
            <a:ext cx="4037400" cy="579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Уже крокодил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У Фомы за спиной.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Уже крокодил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Поперхнулся Фомой: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Из пасти у зверя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Торчит голова.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До берега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Ветер доносит слова: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- Непра...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Я не ве...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Аллигатор вздохнул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И, сытый,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В зелёную воду нырнул.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4572000" y="26064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Трусы и рубашка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Лежат на песке.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Никто не плывёт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По опасной реке.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Проснулся Фома,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Ничего не поймёт...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Трусы и рубашку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Со стула берёт.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Фома удивлён,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Фома возмущён: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- Неправда, товарищи,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Это не сон!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Ребята,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Найдите такого Фому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И эти стихи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Calibri"/>
                <a:ea typeface="DejaVu Sans"/>
              </a:rPr>
              <a:t>Прочитайте ему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1" descr=""/>
          <p:cNvPicPr/>
          <p:nvPr/>
        </p:nvPicPr>
        <p:blipFill>
          <a:blip r:embed="rId1"/>
          <a:stretch/>
        </p:blipFill>
        <p:spPr>
          <a:xfrm>
            <a:off x="827640" y="908640"/>
            <a:ext cx="7487640" cy="5039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4932000" y="476640"/>
            <a:ext cx="3792600" cy="3628080"/>
          </a:xfrm>
          <a:prstGeom prst="rect">
            <a:avLst/>
          </a:prstGeom>
          <a:ln>
            <a:noFill/>
          </a:ln>
        </p:spPr>
      </p:pic>
      <p:pic>
        <p:nvPicPr>
          <p:cNvPr id="186" name="Picture 6" descr=""/>
          <p:cNvPicPr/>
          <p:nvPr/>
        </p:nvPicPr>
        <p:blipFill>
          <a:blip r:embed="rId2"/>
          <a:stretch/>
        </p:blipFill>
        <p:spPr>
          <a:xfrm>
            <a:off x="467640" y="1052640"/>
            <a:ext cx="2865960" cy="3799440"/>
          </a:xfrm>
          <a:prstGeom prst="rect">
            <a:avLst/>
          </a:prstGeom>
          <a:ln>
            <a:noFill/>
          </a:ln>
        </p:spPr>
      </p:pic>
      <p:pic>
        <p:nvPicPr>
          <p:cNvPr id="187" name="Picture 4" descr=""/>
          <p:cNvPicPr/>
          <p:nvPr/>
        </p:nvPicPr>
        <p:blipFill>
          <a:blip r:embed="rId3"/>
          <a:stretch/>
        </p:blipFill>
        <p:spPr>
          <a:xfrm>
            <a:off x="1907640" y="3285000"/>
            <a:ext cx="4247280" cy="280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7 страница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90" name="Рисунок 3" descr=""/>
          <p:cNvPicPr/>
          <p:nvPr/>
        </p:nvPicPr>
        <p:blipFill>
          <a:blip r:embed="rId1"/>
          <a:stretch/>
        </p:blipFill>
        <p:spPr>
          <a:xfrm>
            <a:off x="2267640" y="1052640"/>
            <a:ext cx="4247280" cy="4895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2"/>
          <p:cNvSpPr/>
          <p:nvPr/>
        </p:nvSpPr>
        <p:spPr>
          <a:xfrm>
            <a:off x="457200" y="260640"/>
            <a:ext cx="4037400" cy="58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Кто на лавочке сидел,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Кто на улицу глядел,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Толя пел,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Борис молчал,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Николай ногой качал.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Дело было вечером,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Делать было нечего.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Галка села на заборе,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Кот забрался на чердак.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Тут сказал ребятам Боря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Просто так: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А у меня в кармане гвоздь!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 у вас?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А у нас сегодня гость!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 у вас?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А у нас сегодня кошка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Родила вчера котят.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Котята выросли немножко,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 есть из блюдца не хотят!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А у нас в квартире газ!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 у вас?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4648320" y="260640"/>
            <a:ext cx="4037400" cy="58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А у нас водопровод!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Вот!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А из нашего окна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Площадь Красная видна!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А из вашего окошка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Только улица немножко.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Мы гуляли по Неглинной,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Заходили на бульвар,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Нам купили синий-синий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Презеленый красный шар!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А у нас огонь погас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Это раз!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Грузовик привез дрова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Это два!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А в-четвертых - наша мама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Отправляется в полет,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Потому что наша мама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Называется - пилот!</a:t>
            </a:r>
            <a:br/>
            <a:r>
              <a:rPr b="0" lang="ru-RU" sz="2800" spc="-1" strike="noStrike">
                <a:solidFill>
                  <a:srgbClr val="993300"/>
                </a:solidFill>
                <a:latin typeface="Calibri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467640" y="260640"/>
            <a:ext cx="4037400" cy="58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9933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Кто на лавочке сидел,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Кто на улицу глядел,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Толя пел,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Борис молчал,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Николай ногой качал.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Дело было вечером,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Делать было нечего.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Галка села на заборе,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Кот забрался на чердак.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Тут сказал ребятам Боря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Просто так: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А у меня в кармане гвоздь!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А у вас?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А у нас сегодня гость!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А у вас?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А у нас сегодня кошка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Родила вчера котят.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Котята выросли немножко,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А есть из блюдца не хотят!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А у нас в квартире газ!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А у вас?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95" name="Audio-skazki__-Sergey_Mihalkov._A_chto_u_Vas.mp3" descr=""/>
          <p:cNvPicPr/>
          <p:nvPr/>
        </p:nvPicPr>
        <p:blipFill>
          <a:blip r:embed="rId1"/>
          <a:stretch/>
        </p:blipFill>
        <p:spPr>
          <a:xfrm>
            <a:off x="8316360" y="5661360"/>
            <a:ext cx="303840" cy="30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4" dur="1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2"/>
          <p:cNvSpPr/>
          <p:nvPr/>
        </p:nvSpPr>
        <p:spPr>
          <a:xfrm>
            <a:off x="457200" y="260640"/>
            <a:ext cx="4037400" cy="58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С лесенки ответил Вова: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Мама - летчик?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Что ж такого?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Вот у Коли, например,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Мама - милиционер!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А у Толи и у Веры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Обе мамы - инженеры!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А у Левы мама - повар!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Мама-летчик?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Что ж такого!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Всех важней,- сказала Ната,-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Мама - вагоновожатый,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Потому что до Зацепы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Водит мама два прицепа.</a:t>
            </a:r>
            <a:br/>
            <a:r>
              <a:rPr b="1" lang="ru-RU" sz="2800" spc="-1" strike="noStrike">
                <a:solidFill>
                  <a:srgbClr val="993300"/>
                </a:solidFill>
                <a:latin typeface="Calibri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4648320" y="260640"/>
            <a:ext cx="4037400" cy="58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спросила Нина тихо: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Разве плохо быть портнихой?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Кто трусы ребятам шьет?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Ну, конечно, не пилот!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Летчик водит самолеты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Это очень хорошо!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Повар делает компоты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Это тоже хорошо.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Доктор лечит нас от кори,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Есть учительница в школе.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Мамы разные нужны,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Мамы разные важны.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Дело было вечером,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Спорить было нечего.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                </a:t>
            </a: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8 страница 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00" name="Содержимое 3" descr=""/>
          <p:cNvPicPr/>
          <p:nvPr/>
        </p:nvPicPr>
        <p:blipFill>
          <a:blip r:embed="rId1"/>
          <a:stretch/>
        </p:blipFill>
        <p:spPr>
          <a:xfrm rot="20996400">
            <a:off x="511920" y="1162440"/>
            <a:ext cx="2244960" cy="2938680"/>
          </a:xfrm>
          <a:prstGeom prst="rect">
            <a:avLst/>
          </a:prstGeom>
          <a:ln w="9360">
            <a:noFill/>
          </a:ln>
        </p:spPr>
      </p:pic>
      <p:pic>
        <p:nvPicPr>
          <p:cNvPr id="201" name="Рисунок 4" descr=""/>
          <p:cNvPicPr/>
          <p:nvPr/>
        </p:nvPicPr>
        <p:blipFill>
          <a:blip r:embed="rId2"/>
          <a:stretch/>
        </p:blipFill>
        <p:spPr>
          <a:xfrm>
            <a:off x="2411640" y="3285000"/>
            <a:ext cx="2363760" cy="3180960"/>
          </a:xfrm>
          <a:prstGeom prst="rect">
            <a:avLst/>
          </a:prstGeom>
          <a:ln w="9360">
            <a:noFill/>
          </a:ln>
        </p:spPr>
      </p:pic>
      <p:pic>
        <p:nvPicPr>
          <p:cNvPr id="202" name="Рисунок 5" descr=""/>
          <p:cNvPicPr/>
          <p:nvPr/>
        </p:nvPicPr>
        <p:blipFill>
          <a:blip r:embed="rId3"/>
          <a:stretch/>
        </p:blipFill>
        <p:spPr>
          <a:xfrm rot="721800">
            <a:off x="6207840" y="2851200"/>
            <a:ext cx="2435400" cy="3517920"/>
          </a:xfrm>
          <a:prstGeom prst="rect">
            <a:avLst/>
          </a:prstGeom>
          <a:ln w="9360">
            <a:noFill/>
          </a:ln>
        </p:spPr>
      </p:pic>
      <p:pic>
        <p:nvPicPr>
          <p:cNvPr id="203" name="Рисунок 6" descr=""/>
          <p:cNvPicPr/>
          <p:nvPr/>
        </p:nvPicPr>
        <p:blipFill>
          <a:blip r:embed="rId4"/>
          <a:stretch/>
        </p:blipFill>
        <p:spPr>
          <a:xfrm rot="805800">
            <a:off x="5072400" y="298080"/>
            <a:ext cx="2350800" cy="3564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9 страница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3"/>
          <p:cNvSpPr/>
          <p:nvPr/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7" name="Picture 4" descr=""/>
          <p:cNvPicPr/>
          <p:nvPr/>
        </p:nvPicPr>
        <p:blipFill>
          <a:blip r:embed="rId1"/>
          <a:stretch/>
        </p:blipFill>
        <p:spPr>
          <a:xfrm>
            <a:off x="2771640" y="1124640"/>
            <a:ext cx="3688200" cy="4896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"/>
          <p:cNvSpPr/>
          <p:nvPr/>
        </p:nvSpPr>
        <p:spPr>
          <a:xfrm>
            <a:off x="457200" y="260640"/>
            <a:ext cx="4037400" cy="64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Мы едем, едем, едем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 далекие края,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Хорошие соседи,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Счастливые друзья.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Нам весело живется,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Мы песенку поем,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в песенке поется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 том, как мы живем.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Красота! Красота!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Мы везем с собой кота,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Чижика, собаку,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Петьку-забияку,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Обезьяну, попугая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Вот компания какая!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Когда живется дружно,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Что может лучше быть!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ссориться не нужно,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можно всех любить.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4648320" y="260640"/>
            <a:ext cx="4037400" cy="58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Ты в дальнюю дорогу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Бери с собой друзей: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Они тебе помогут,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с ними веселей.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Красота! Красота!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Мы везем с собой кота,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Чижика, собаку,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Петьку-забияку,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Обезьяну, попугая -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Вот компания какая!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Мы ехали, мы пели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с песенкой смешной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Все вместе, как сумели,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Приехали домой.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Нам солнышко светило,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Нас ветер обвевал;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 пути не скучно было,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каждый напевал…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11" name="Mihalkov_Sergey-Mi_edem,_edem,_edem_v_dalekie_kraya_)))) (1).mp3" descr=""/>
          <p:cNvPicPr/>
          <p:nvPr/>
        </p:nvPicPr>
        <p:blipFill>
          <a:blip r:embed="rId1"/>
          <a:stretch/>
        </p:blipFill>
        <p:spPr>
          <a:xfrm>
            <a:off x="8316360" y="5589360"/>
            <a:ext cx="303840" cy="30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30" dur="1" fill="hold"/>
                                        <p:tgtEl>
                                          <p:spTgt spid="2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1 страница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1"/>
          <a:stretch/>
        </p:blipFill>
        <p:spPr>
          <a:xfrm>
            <a:off x="3060000" y="1556640"/>
            <a:ext cx="3310560" cy="453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93300"/>
                </a:solidFill>
                <a:latin typeface="Monotype Corsiva"/>
                <a:ea typeface="DejaVu Sans"/>
              </a:rPr>
              <a:t>« Азбука»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57200" y="1412640"/>
            <a:ext cx="4037400" cy="471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Что случилось? Что случилось?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С печки азбука свалилась!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Больно вывихнула ножку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Прописная буква Н,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Г ударилась немножко,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Ж рассыпалась совсем!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Потеряла буква Ю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Перекладину свою!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Очутившись на полу.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Поломала хвостик У!</a:t>
            </a:r>
            <a:br/>
            <a:r>
              <a:rPr b="0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4648320" y="1412640"/>
            <a:ext cx="4037400" cy="471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9933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Ф, бедняжку, так раздуло –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Не прочесть её ни как!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Букву Р перевернуло –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Превратило в мягкий знак!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Буква С совсем сомкнулось –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Превратилась в букву О.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Буква А, когда очнулась,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Не узнала никого!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84807"/>
                </a:solidFill>
                <a:latin typeface="Monotype Corsiva"/>
                <a:ea typeface="DejaVu Sans"/>
              </a:rPr>
              <a:t>2 страница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47" name="Содержимое 3" descr=""/>
          <p:cNvPicPr/>
          <p:nvPr/>
        </p:nvPicPr>
        <p:blipFill>
          <a:blip r:embed="rId1"/>
          <a:stretch/>
        </p:blipFill>
        <p:spPr>
          <a:xfrm>
            <a:off x="2988000" y="1196640"/>
            <a:ext cx="3239280" cy="4463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84807"/>
                </a:solidFill>
                <a:latin typeface="Monotype Corsiva"/>
                <a:ea typeface="DejaVu Sans"/>
              </a:rPr>
              <a:t> </a:t>
            </a:r>
            <a:r>
              <a:rPr b="1" lang="ru-RU" sz="4400" spc="-1" strike="noStrike">
                <a:solidFill>
                  <a:srgbClr val="984807"/>
                </a:solidFill>
                <a:latin typeface="Monotype Corsiva"/>
                <a:ea typeface="DejaVu Sans"/>
              </a:rPr>
              <a:t>«Котята»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57200" y="1124640"/>
            <a:ext cx="4037400" cy="50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Вы послушайте, ребята,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Я хочу вам рассказать: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Родились у нас котята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Их по счёту ровно пять.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Мы решали, мы гадали: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Как же нам котят назвать?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Наконец мы их назвали: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Раз, Два, Три, Четыре, Пять.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Раз - котёнок самый белый,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Два - котёнок самый смелый,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Три - котёнок самый умный,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А Четыре - самый шумный.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4648320" y="908640"/>
            <a:ext cx="4037400" cy="521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Пять похож на Три и Два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Те же хвост и голова,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То же пятнышко на спинке,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Так же спит весь день в корзинке.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     </a:t>
            </a: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Хороши у нас котята -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Раз, Два, Три, Четыре, Пять!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Заходите к нам, ребята,</a:t>
            </a:r>
            <a:br/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Посмотреть и посчитать!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84807"/>
                </a:solidFill>
                <a:latin typeface="Monotype Corsiva"/>
                <a:ea typeface="DejaVu Sans"/>
              </a:rPr>
              <a:t>3 страница 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52" name="Содержимое 3" descr=""/>
          <p:cNvPicPr/>
          <p:nvPr/>
        </p:nvPicPr>
        <p:blipFill>
          <a:blip r:embed="rId1"/>
          <a:stretch/>
        </p:blipFill>
        <p:spPr>
          <a:xfrm>
            <a:off x="2627640" y="1268640"/>
            <a:ext cx="3671280" cy="4679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49720" y="260640"/>
            <a:ext cx="8228520" cy="95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84807"/>
                </a:solidFill>
                <a:latin typeface="Monotype Corsiva"/>
                <a:ea typeface="DejaVu Sans"/>
              </a:rPr>
              <a:t>«Мой щенок»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539640" y="980640"/>
            <a:ext cx="4037400" cy="521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Я сегодня сбилась с ног -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У меня пропал щенок.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Два часа его звала,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Два часа его ждала,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За уроки не садилась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обедать не могла.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 это утро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Очень рано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Соскочил щенок с дивана,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Стал по комнатам ходить,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Прыгать,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Лаять,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Всех будить.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Он увидел одеяло -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Покрываться нечем стало.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4648320" y="908640"/>
            <a:ext cx="4037400" cy="521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Он в кладовку заглянул -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С медом жбан перевернул.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Он порвал стихи у папы,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 пол с лестницы упал.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 клей залез передней лапой,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Еле вылез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пропал...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Может быть, его украли,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 веревке увели,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Новым именем назвали,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Дом стеречь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Заставили?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56" name="Moi_shenok.mp3" descr=""/>
          <p:cNvPicPr/>
          <p:nvPr/>
        </p:nvPicPr>
        <p:blipFill>
          <a:blip r:embed="rId1"/>
          <a:stretch/>
        </p:blipFill>
        <p:spPr>
          <a:xfrm>
            <a:off x="8460360" y="5589360"/>
            <a:ext cx="303840" cy="30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"/>
          <p:cNvSpPr/>
          <p:nvPr/>
        </p:nvSpPr>
        <p:spPr>
          <a:xfrm>
            <a:off x="457200" y="260640"/>
            <a:ext cx="4037400" cy="58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Может, он в лесу дремучем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Под кустом сидит колючим,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Заблудился,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Ищет дом,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Мокнет, бедный, под дождем?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Я не знала, что мне делать.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Мать сказала: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- Подождем.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Два часа я горевала,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Книжек в руки не брала,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Ничего не рисовала,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Все сидела и ждала.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Вдруг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Открывает лапой дверь,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Прыгает через порог...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Кто же это?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Мой щенок.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4648320" y="260640"/>
            <a:ext cx="4037400" cy="58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Что случилось,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Если сразу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Не узнала я щенка?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Нос распух, не видно глаза,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Перекошена щека,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И, впиваясь, как игла,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На хвосте жужжит пчела.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Мать сказала: - Дверь закрой!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К нам летит пчелиный рой.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Весь укутанный,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В постели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Мой щенок лежит пластом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И виляет еле-еле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Забинтованным хвостом.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Я не бегаю к врачу –</a:t>
            </a:r>
            <a:endParaRPr b="0" lang="ru-RU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993300"/>
                </a:solidFill>
                <a:latin typeface="Arial"/>
                <a:ea typeface="DejaVu Sans"/>
              </a:rPr>
              <a:t>Я сама его лечу.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ОСЕННИЙ</Template>
  <TotalTime>172</TotalTime>
  <Application>LibreOffice/6.2.7.1$Linux_X86_64 LibreOffice_project/20$Build-1</Application>
  <Words>413</Words>
  <Paragraphs>128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2013-03-15T12:42:56Z</dcterms:created>
  <dc:creator>Admin</dc:creator>
  <dc:description/>
  <dc:language>ru-RU</dc:language>
  <cp:lastModifiedBy/>
  <dcterms:modified xsi:type="dcterms:W3CDTF">2023-01-23T09:05:37Z</dcterms:modified>
  <cp:revision>25</cp:revision>
  <dc:subject/>
  <dc:title>«Путешествие по стихам Сергея Владимировича Михалкова»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6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29</vt:i4>
  </property>
</Properties>
</file>